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342" r:id="rId5"/>
    <p:sldId id="373" r:id="rId6"/>
    <p:sldId id="374" r:id="rId7"/>
    <p:sldId id="375" r:id="rId8"/>
    <p:sldId id="365" r:id="rId9"/>
    <p:sldId id="376" r:id="rId10"/>
    <p:sldId id="377" r:id="rId11"/>
    <p:sldId id="378" r:id="rId12"/>
    <p:sldId id="379" r:id="rId13"/>
    <p:sldId id="380" r:id="rId14"/>
    <p:sldId id="381" r:id="rId15"/>
    <p:sldId id="382" r:id="rId16"/>
    <p:sldId id="383" r:id="rId17"/>
    <p:sldId id="3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202E"/>
    <a:srgbClr val="E3FBFE"/>
    <a:srgbClr val="000000"/>
    <a:srgbClr val="FFFFFF"/>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0A1B5D5-9B99-4C35-A422-299274C87663}">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341" autoAdjust="0"/>
    <p:restoredTop sz="95388" autoAdjust="0"/>
  </p:normalViewPr>
  <p:slideViewPr>
    <p:cSldViewPr snapToGrid="0" snapToObjects="1" showGuides="1">
      <p:cViewPr varScale="1">
        <p:scale>
          <a:sx n="74" d="100"/>
          <a:sy n="74" d="100"/>
        </p:scale>
        <p:origin x="91" y="163"/>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4459878-C319-6BF3-52DC-16FA4340A6C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82FA7FC-DFAE-8499-5A3E-AD9648D7FCA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58BFD57-AB0A-470B-A7AF-56DFE7B5174A}" type="datetimeFigureOut">
              <a:rPr lang="en-US" smtClean="0"/>
              <a:t>7/14/2025</a:t>
            </a:fld>
            <a:endParaRPr lang="en-US"/>
          </a:p>
        </p:txBody>
      </p:sp>
      <p:sp>
        <p:nvSpPr>
          <p:cNvPr id="4" name="Footer Placeholder 3">
            <a:extLst>
              <a:ext uri="{FF2B5EF4-FFF2-40B4-BE49-F238E27FC236}">
                <a16:creationId xmlns:a16="http://schemas.microsoft.com/office/drawing/2014/main" id="{4C9C12BB-9544-9F9A-BEDA-E7168643859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D1E77E4-B9A2-A882-9240-3AE65EE2176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61A1-75D9-49F7-83EB-F5872642613A}" type="slidenum">
              <a:rPr lang="en-US" smtClean="0"/>
              <a:t>‹#›</a:t>
            </a:fld>
            <a:endParaRPr lang="en-US"/>
          </a:p>
        </p:txBody>
      </p:sp>
    </p:spTree>
    <p:extLst>
      <p:ext uri="{BB962C8B-B14F-4D97-AF65-F5344CB8AC3E}">
        <p14:creationId xmlns:p14="http://schemas.microsoft.com/office/powerpoint/2010/main" val="14773272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png>
</file>

<file path=ppt/media/image14.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7/14/2025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1</a:t>
            </a:fld>
            <a:endParaRPr lang="en-US"/>
          </a:p>
        </p:txBody>
      </p:sp>
    </p:spTree>
    <p:extLst>
      <p:ext uri="{BB962C8B-B14F-4D97-AF65-F5344CB8AC3E}">
        <p14:creationId xmlns:p14="http://schemas.microsoft.com/office/powerpoint/2010/main" val="15759997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10</a:t>
            </a:fld>
            <a:endParaRPr lang="en-US"/>
          </a:p>
        </p:txBody>
      </p:sp>
    </p:spTree>
    <p:extLst>
      <p:ext uri="{BB962C8B-B14F-4D97-AF65-F5344CB8AC3E}">
        <p14:creationId xmlns:p14="http://schemas.microsoft.com/office/powerpoint/2010/main" val="8392136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11</a:t>
            </a:fld>
            <a:endParaRPr lang="en-US"/>
          </a:p>
        </p:txBody>
      </p:sp>
    </p:spTree>
    <p:extLst>
      <p:ext uri="{BB962C8B-B14F-4D97-AF65-F5344CB8AC3E}">
        <p14:creationId xmlns:p14="http://schemas.microsoft.com/office/powerpoint/2010/main" val="6615100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12</a:t>
            </a:fld>
            <a:endParaRPr lang="en-US"/>
          </a:p>
        </p:txBody>
      </p:sp>
    </p:spTree>
    <p:extLst>
      <p:ext uri="{BB962C8B-B14F-4D97-AF65-F5344CB8AC3E}">
        <p14:creationId xmlns:p14="http://schemas.microsoft.com/office/powerpoint/2010/main" val="30718923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13</a:t>
            </a:fld>
            <a:endParaRPr lang="en-US"/>
          </a:p>
        </p:txBody>
      </p:sp>
    </p:spTree>
    <p:extLst>
      <p:ext uri="{BB962C8B-B14F-4D97-AF65-F5344CB8AC3E}">
        <p14:creationId xmlns:p14="http://schemas.microsoft.com/office/powerpoint/2010/main" val="801535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14</a:t>
            </a:fld>
            <a:endParaRPr lang="en-US"/>
          </a:p>
        </p:txBody>
      </p:sp>
    </p:spTree>
    <p:extLst>
      <p:ext uri="{BB962C8B-B14F-4D97-AF65-F5344CB8AC3E}">
        <p14:creationId xmlns:p14="http://schemas.microsoft.com/office/powerpoint/2010/main" val="41678901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2</a:t>
            </a:fld>
            <a:endParaRPr lang="en-US"/>
          </a:p>
        </p:txBody>
      </p:sp>
    </p:spTree>
    <p:extLst>
      <p:ext uri="{BB962C8B-B14F-4D97-AF65-F5344CB8AC3E}">
        <p14:creationId xmlns:p14="http://schemas.microsoft.com/office/powerpoint/2010/main" val="1860164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a:p>
        </p:txBody>
      </p:sp>
    </p:spTree>
    <p:extLst>
      <p:ext uri="{BB962C8B-B14F-4D97-AF65-F5344CB8AC3E}">
        <p14:creationId xmlns:p14="http://schemas.microsoft.com/office/powerpoint/2010/main" val="935072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4</a:t>
            </a:fld>
            <a:endParaRPr lang="en-US"/>
          </a:p>
        </p:txBody>
      </p:sp>
    </p:spTree>
    <p:extLst>
      <p:ext uri="{BB962C8B-B14F-4D97-AF65-F5344CB8AC3E}">
        <p14:creationId xmlns:p14="http://schemas.microsoft.com/office/powerpoint/2010/main" val="29825224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F75CB5-5666-5049-9AE0-38EFD385C21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5012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6</a:t>
            </a:fld>
            <a:endParaRPr lang="en-US"/>
          </a:p>
        </p:txBody>
      </p:sp>
    </p:spTree>
    <p:extLst>
      <p:ext uri="{BB962C8B-B14F-4D97-AF65-F5344CB8AC3E}">
        <p14:creationId xmlns:p14="http://schemas.microsoft.com/office/powerpoint/2010/main" val="2493029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7</a:t>
            </a:fld>
            <a:endParaRPr lang="en-US"/>
          </a:p>
        </p:txBody>
      </p:sp>
    </p:spTree>
    <p:extLst>
      <p:ext uri="{BB962C8B-B14F-4D97-AF65-F5344CB8AC3E}">
        <p14:creationId xmlns:p14="http://schemas.microsoft.com/office/powerpoint/2010/main" val="7124872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8</a:t>
            </a:fld>
            <a:endParaRPr lang="en-US"/>
          </a:p>
        </p:txBody>
      </p:sp>
    </p:spTree>
    <p:extLst>
      <p:ext uri="{BB962C8B-B14F-4D97-AF65-F5344CB8AC3E}">
        <p14:creationId xmlns:p14="http://schemas.microsoft.com/office/powerpoint/2010/main" val="37651255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9</a:t>
            </a:fld>
            <a:endParaRPr lang="en-US"/>
          </a:p>
        </p:txBody>
      </p:sp>
    </p:spTree>
    <p:extLst>
      <p:ext uri="{BB962C8B-B14F-4D97-AF65-F5344CB8AC3E}">
        <p14:creationId xmlns:p14="http://schemas.microsoft.com/office/powerpoint/2010/main" val="1784199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304799"/>
            <a:ext cx="12191998" cy="3215641"/>
          </a:xfrm>
        </p:spPr>
        <p:txBody>
          <a:bodyPr lIns="0" rIns="0" bIns="0" anchor="b" anchorCtr="0">
            <a:noAutofit/>
          </a:bodyPr>
          <a:lstStyle>
            <a:lvl1pPr algn="ctr">
              <a:defRPr sz="6000" kern="1200" cap="all" spc="300" baseline="0">
                <a:solidFill>
                  <a:schemeClr val="accent3">
                    <a:lumMod val="75000"/>
                  </a:schemeClr>
                </a:solidFill>
              </a:defRPr>
            </a:lvl1pPr>
          </a:lstStyle>
          <a:p>
            <a:r>
              <a:rPr lang="en-US" dirty="0"/>
              <a:t>Click to add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670628"/>
            <a:ext cx="12191997" cy="2577772"/>
          </a:xfrm>
        </p:spPr>
        <p:txBody>
          <a:bodyPr>
            <a:noAutofit/>
          </a:bodyPr>
          <a:lstStyle>
            <a:lvl1pPr marL="0" indent="0" algn="ctr">
              <a:buNone/>
              <a:defRPr sz="3200" b="0" i="0" cap="all" spc="600" baseline="0">
                <a:solidFill>
                  <a:schemeClr val="accent3"/>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41193215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2 column">
    <p:bg>
      <p:bgPr>
        <a:gradFill>
          <a:gsLst>
            <a:gs pos="100000">
              <a:schemeClr val="tx2"/>
            </a:gs>
            <a:gs pos="81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23B0D0-B01D-0BB0-6127-A878BE49D18E}"/>
              </a:ext>
              <a:ext uri="{C183D7F6-B498-43B3-948B-1728B52AA6E4}">
                <adec:decorative xmlns:adec="http://schemas.microsoft.com/office/drawing/2017/decorative" val="1"/>
              </a:ext>
            </a:extLst>
          </p:cNvPr>
          <p:cNvSpPr/>
          <p:nvPr userDrawn="1"/>
        </p:nvSpPr>
        <p:spPr>
          <a:xfrm>
            <a:off x="6039728" y="-6350"/>
            <a:ext cx="6154615"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Nova"/>
              <a:ea typeface="+mn-ea"/>
              <a:cs typeface="+mn-cs"/>
            </a:endParaRPr>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6889627" y="173736"/>
            <a:ext cx="4352662" cy="220370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Picture Placeholder 9">
            <a:extLst>
              <a:ext uri="{FF2B5EF4-FFF2-40B4-BE49-F238E27FC236}">
                <a16:creationId xmlns:a16="http://schemas.microsoft.com/office/drawing/2014/main" id="{6C363351-4779-B42E-ED7A-C4AF2920BABC}"/>
              </a:ext>
            </a:extLst>
          </p:cNvPr>
          <p:cNvSpPr>
            <a:spLocks noGrp="1"/>
          </p:cNvSpPr>
          <p:nvPr>
            <p:ph type="pic" sz="quarter" idx="37"/>
          </p:nvPr>
        </p:nvSpPr>
        <p:spPr>
          <a:xfrm>
            <a:off x="336550" y="336550"/>
            <a:ext cx="5303640" cy="6184900"/>
          </a:xfrm>
        </p:spPr>
        <p:txBody>
          <a:bodyPr/>
          <a:lstStyle>
            <a:lvl1pPr algn="ctr">
              <a:defRPr sz="2000"/>
            </a:lvl1pPr>
          </a:lstStyle>
          <a:p>
            <a:r>
              <a:rPr lang="en-US"/>
              <a:t>Click icon to add picture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6889627" y="3104277"/>
            <a:ext cx="4371560" cy="3022201"/>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cxnSp>
        <p:nvCxnSpPr>
          <p:cNvPr id="4" name="Straight Connector 3">
            <a:extLst>
              <a:ext uri="{FF2B5EF4-FFF2-40B4-BE49-F238E27FC236}">
                <a16:creationId xmlns:a16="http://schemas.microsoft.com/office/drawing/2014/main" id="{F0712911-615E-724B-FC0F-996291526D31}"/>
              </a:ext>
              <a:ext uri="{C183D7F6-B498-43B3-948B-1728B52AA6E4}">
                <adec:decorative xmlns:adec="http://schemas.microsoft.com/office/drawing/2017/decorative" val="1"/>
              </a:ext>
            </a:extLst>
          </p:cNvPr>
          <p:cNvCxnSpPr>
            <a:cxnSpLocks/>
          </p:cNvCxnSpPr>
          <p:nvPr userDrawn="1"/>
        </p:nvCxnSpPr>
        <p:spPr>
          <a:xfrm>
            <a:off x="6889627" y="2679480"/>
            <a:ext cx="4352662"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30826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and 2 column">
    <p:bg>
      <p:bgPr>
        <a:gradFill>
          <a:gsLst>
            <a:gs pos="100000">
              <a:schemeClr val="tx2"/>
            </a:gs>
            <a:gs pos="81000">
              <a:schemeClr val="accent6"/>
            </a:gs>
            <a:gs pos="55000">
              <a:srgbClr val="02090E"/>
            </a:gs>
            <a:gs pos="14000">
              <a:schemeClr val="accent4">
                <a:lumMod val="75000"/>
              </a:schemeClr>
            </a:gs>
            <a:gs pos="0">
              <a:schemeClr val="accent4"/>
            </a:gs>
          </a:gsLst>
          <a:lin ang="27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FFF0E2-6B47-67EB-D6AA-D972E7B7C367}"/>
              </a:ext>
              <a:ext uri="{C183D7F6-B498-43B3-948B-1728B52AA6E4}">
                <adec:decorative xmlns:adec="http://schemas.microsoft.com/office/drawing/2017/decorative" val="1"/>
              </a:ext>
            </a:extLst>
          </p:cNvPr>
          <p:cNvSpPr/>
          <p:nvPr userDrawn="1"/>
        </p:nvSpPr>
        <p:spPr>
          <a:xfrm>
            <a:off x="0" y="-6350"/>
            <a:ext cx="464695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Nova"/>
              <a:ea typeface="+mn-ea"/>
              <a:cs typeface="+mn-cs"/>
            </a:endParaRPr>
          </a:p>
        </p:txBody>
      </p:sp>
      <p:cxnSp>
        <p:nvCxnSpPr>
          <p:cNvPr id="4" name="Straight Connector 3">
            <a:extLst>
              <a:ext uri="{FF2B5EF4-FFF2-40B4-BE49-F238E27FC236}">
                <a16:creationId xmlns:a16="http://schemas.microsoft.com/office/drawing/2014/main" id="{94827F6F-999F-23E9-8C09-325D1A76B07A}"/>
              </a:ext>
              <a:ext uri="{C183D7F6-B498-43B3-948B-1728B52AA6E4}">
                <adec:decorative xmlns:adec="http://schemas.microsoft.com/office/drawing/2017/decorative" val="1"/>
              </a:ext>
            </a:extLst>
          </p:cNvPr>
          <p:cNvCxnSpPr>
            <a:cxnSpLocks/>
          </p:cNvCxnSpPr>
          <p:nvPr userDrawn="1"/>
        </p:nvCxnSpPr>
        <p:spPr>
          <a:xfrm>
            <a:off x="835831" y="2680134"/>
            <a:ext cx="3114078"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171396"/>
            <a:ext cx="3736630" cy="2202350"/>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41716" y="3078480"/>
            <a:ext cx="3108193" cy="3047997"/>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2" name="Table Placeholder 11">
            <a:extLst>
              <a:ext uri="{FF2B5EF4-FFF2-40B4-BE49-F238E27FC236}">
                <a16:creationId xmlns:a16="http://schemas.microsoft.com/office/drawing/2014/main" id="{D360C16C-E69B-FDEF-F033-CA9A2E238288}"/>
              </a:ext>
            </a:extLst>
          </p:cNvPr>
          <p:cNvSpPr>
            <a:spLocks noGrp="1"/>
          </p:cNvSpPr>
          <p:nvPr>
            <p:ph type="tbl" sz="quarter" idx="37"/>
          </p:nvPr>
        </p:nvSpPr>
        <p:spPr>
          <a:xfrm>
            <a:off x="5067300" y="404813"/>
            <a:ext cx="6705600" cy="6048375"/>
          </a:xfrm>
        </p:spPr>
        <p:txBody>
          <a:bodyPr/>
          <a:lstStyle>
            <a:lvl1pPr>
              <a:defRPr sz="2400">
                <a:latin typeface="+mn-lt"/>
              </a:defRPr>
            </a:lvl1pPr>
          </a:lstStyle>
          <a:p>
            <a:r>
              <a:rPr lang="en-US"/>
              <a:t>Click icon to add table</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Presentation title</a:t>
            </a:r>
          </a:p>
        </p:txBody>
      </p:sp>
    </p:spTree>
    <p:extLst>
      <p:ext uri="{BB962C8B-B14F-4D97-AF65-F5344CB8AC3E}">
        <p14:creationId xmlns:p14="http://schemas.microsoft.com/office/powerpoint/2010/main" val="390721985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96A82D-0723-4BA3-0283-9F0D67B0CEF4}"/>
              </a:ext>
              <a:ext uri="{C183D7F6-B498-43B3-948B-1728B52AA6E4}">
                <adec:decorative xmlns:adec="http://schemas.microsoft.com/office/drawing/2017/decorative" val="1"/>
              </a:ext>
            </a:extLst>
          </p:cNvPr>
          <p:cNvSpPr/>
          <p:nvPr userDrawn="1"/>
        </p:nvSpPr>
        <p:spPr>
          <a:xfrm>
            <a:off x="0" y="0"/>
            <a:ext cx="12191999"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cxnSp>
        <p:nvCxnSpPr>
          <p:cNvPr id="4" name="Straight Connector 3">
            <a:extLst>
              <a:ext uri="{FF2B5EF4-FFF2-40B4-BE49-F238E27FC236}">
                <a16:creationId xmlns:a16="http://schemas.microsoft.com/office/drawing/2014/main" id="{6A20A5FD-BDFB-45F2-E644-E93FB81CA575}"/>
              </a:ext>
              <a:ext uri="{C183D7F6-B498-43B3-948B-1728B52AA6E4}">
                <adec:decorative xmlns:adec="http://schemas.microsoft.com/office/drawing/2017/decorative" val="1"/>
              </a:ext>
            </a:extLst>
          </p:cNvPr>
          <p:cNvCxnSpPr>
            <a:cxnSpLocks/>
          </p:cNvCxnSpPr>
          <p:nvPr userDrawn="1"/>
        </p:nvCxnSpPr>
        <p:spPr>
          <a:xfrm>
            <a:off x="807039" y="1983416"/>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33562" y="433906"/>
            <a:ext cx="10515601"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14302" y="2465535"/>
            <a:ext cx="7303538" cy="3427265"/>
          </a:xfrm>
        </p:spPr>
        <p:txBody>
          <a:bodyPr/>
          <a:lstStyle>
            <a:lvl1pPr marL="283464" indent="-283464">
              <a:lnSpc>
                <a:spcPct val="120000"/>
              </a:lnSpc>
              <a:spcBef>
                <a:spcPts val="1000"/>
              </a:spcBef>
              <a:buClr>
                <a:schemeClr val="accent3"/>
              </a:buClr>
              <a:buFont typeface="Arial" panose="020B0604020202020204" pitchFamily="34" charset="0"/>
              <a:buChar char="•"/>
              <a:defRPr sz="1800" spc="0" baseline="0">
                <a:solidFill>
                  <a:schemeClr val="bg1"/>
                </a:solidFill>
                <a:latin typeface="+mn-lt"/>
              </a:defRPr>
            </a:lvl1pPr>
            <a:lvl2pPr marL="566928" indent="-283464">
              <a:lnSpc>
                <a:spcPct val="120000"/>
              </a:lnSpc>
              <a:spcBef>
                <a:spcPts val="500"/>
              </a:spcBef>
              <a:buClr>
                <a:schemeClr val="accent3"/>
              </a:buClr>
              <a:defRPr sz="1800" spc="0"/>
            </a:lvl2pPr>
            <a:lvl3pPr marL="859536" indent="-283464">
              <a:lnSpc>
                <a:spcPct val="120000"/>
              </a:lnSpc>
              <a:spcBef>
                <a:spcPts val="500"/>
              </a:spcBef>
              <a:buClr>
                <a:schemeClr val="accent3"/>
              </a:buClr>
              <a:defRPr sz="1800" spc="0"/>
            </a:lvl3pPr>
            <a:lvl4pPr marL="1152144">
              <a:lnSpc>
                <a:spcPct val="120000"/>
              </a:lnSpc>
              <a:spcBef>
                <a:spcPts val="500"/>
              </a:spcBef>
              <a:buClr>
                <a:schemeClr val="accent3"/>
              </a:buCl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0" name="Content Placeholder 9">
            <a:extLst>
              <a:ext uri="{FF2B5EF4-FFF2-40B4-BE49-F238E27FC236}">
                <a16:creationId xmlns:a16="http://schemas.microsoft.com/office/drawing/2014/main" id="{4E7FC75E-AA73-003E-D4E3-B1819886AF9C}"/>
              </a:ext>
            </a:extLst>
          </p:cNvPr>
          <p:cNvSpPr>
            <a:spLocks noGrp="1"/>
          </p:cNvSpPr>
          <p:nvPr>
            <p:ph sz="quarter" idx="37" hasCustomPrompt="1"/>
          </p:nvPr>
        </p:nvSpPr>
        <p:spPr>
          <a:xfrm>
            <a:off x="8392160" y="2465388"/>
            <a:ext cx="2856865" cy="3427412"/>
          </a:xfrm>
        </p:spPr>
        <p:txBody>
          <a:bodyPr/>
          <a:lstStyle>
            <a:lvl1pPr marL="0" indent="0">
              <a:lnSpc>
                <a:spcPct val="120000"/>
              </a:lnSpc>
              <a:spcBef>
                <a:spcPts val="1000"/>
              </a:spcBef>
              <a:buFont typeface="Arial" panose="020B0604020202020204" pitchFamily="34" charset="0"/>
              <a:buNone/>
              <a:defRPr sz="1800">
                <a:solidFill>
                  <a:schemeClr val="bg1"/>
                </a:solidFill>
                <a:latin typeface="+mn-lt"/>
              </a:defRPr>
            </a:lvl1pPr>
            <a:lvl2pPr marL="457200" indent="0">
              <a:lnSpc>
                <a:spcPct val="120000"/>
              </a:lnSpc>
              <a:spcBef>
                <a:spcPts val="1000"/>
              </a:spcBef>
              <a:buNone/>
              <a:defRPr sz="1600">
                <a:solidFill>
                  <a:schemeClr val="bg1"/>
                </a:solidFill>
                <a:latin typeface="+mn-lt"/>
              </a:defRPr>
            </a:lvl2pPr>
            <a:lvl3pPr marL="914400" indent="0">
              <a:lnSpc>
                <a:spcPct val="120000"/>
              </a:lnSpc>
              <a:spcBef>
                <a:spcPts val="1000"/>
              </a:spcBef>
              <a:buNone/>
              <a:defRPr sz="1400">
                <a:solidFill>
                  <a:schemeClr val="bg1"/>
                </a:solidFill>
                <a:latin typeface="+mn-lt"/>
              </a:defRPr>
            </a:lvl3pPr>
            <a:lvl4pPr marL="1371600" indent="0">
              <a:lnSpc>
                <a:spcPct val="120000"/>
              </a:lnSpc>
              <a:spcBef>
                <a:spcPts val="1000"/>
              </a:spcBef>
              <a:buNone/>
              <a:defRPr sz="1200">
                <a:solidFill>
                  <a:schemeClr val="bg1"/>
                </a:solidFill>
                <a:latin typeface="+mn-lt"/>
              </a:defRPr>
            </a:lvl4pPr>
            <a:lvl5pPr marL="1828800" indent="0">
              <a:lnSpc>
                <a:spcPct val="120000"/>
              </a:lnSpc>
              <a:spcBef>
                <a:spcPts val="1000"/>
              </a:spcBef>
              <a:buNone/>
              <a:defRPr sz="12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Tree>
    <p:extLst>
      <p:ext uri="{BB962C8B-B14F-4D97-AF65-F5344CB8AC3E}">
        <p14:creationId xmlns:p14="http://schemas.microsoft.com/office/powerpoint/2010/main" val="324561196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2D51531-1219-2E4B-DCE7-C6FD9D809F0C}"/>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cxnSp>
        <p:nvCxnSpPr>
          <p:cNvPr id="4" name="Straight Connector 3">
            <a:extLst>
              <a:ext uri="{FF2B5EF4-FFF2-40B4-BE49-F238E27FC236}">
                <a16:creationId xmlns:a16="http://schemas.microsoft.com/office/drawing/2014/main" id="{BEC02E56-87A4-158A-F0B0-DB8E9BE3AE5E}"/>
              </a:ext>
              <a:ext uri="{C183D7F6-B498-43B3-948B-1728B52AA6E4}">
                <adec:decorative xmlns:adec="http://schemas.microsoft.com/office/drawing/2017/decorative" val="1"/>
              </a:ext>
            </a:extLst>
          </p:cNvPr>
          <p:cNvCxnSpPr>
            <a:cxnSpLocks/>
          </p:cNvCxnSpPr>
          <p:nvPr userDrawn="1"/>
        </p:nvCxnSpPr>
        <p:spPr>
          <a:xfrm>
            <a:off x="807039" y="1991547"/>
            <a:ext cx="10546763"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643842"/>
            <a:ext cx="10515601" cy="1140849"/>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Table Placeholder 9">
            <a:extLst>
              <a:ext uri="{FF2B5EF4-FFF2-40B4-BE49-F238E27FC236}">
                <a16:creationId xmlns:a16="http://schemas.microsoft.com/office/drawing/2014/main" id="{471D7DE3-05F5-8052-02FA-6EF9717E15BE}"/>
              </a:ext>
            </a:extLst>
          </p:cNvPr>
          <p:cNvSpPr>
            <a:spLocks noGrp="1"/>
          </p:cNvSpPr>
          <p:nvPr>
            <p:ph type="tbl" sz="quarter" idx="13"/>
          </p:nvPr>
        </p:nvSpPr>
        <p:spPr>
          <a:xfrm>
            <a:off x="835025" y="2560638"/>
            <a:ext cx="10515600" cy="3478212"/>
          </a:xfrm>
        </p:spPr>
        <p:txBody>
          <a:bodyPr/>
          <a:lstStyle>
            <a:lvl1pPr>
              <a:defRPr sz="2400">
                <a:latin typeface="+mn-lt"/>
              </a:defRPr>
            </a:lvl1pPr>
          </a:lstStyle>
          <a:p>
            <a:r>
              <a:rPr lang="en-US"/>
              <a:t>Click icon to add table</a:t>
            </a:r>
          </a:p>
        </p:txBody>
      </p:sp>
      <p:cxnSp>
        <p:nvCxnSpPr>
          <p:cNvPr id="8" name="Straight Connector 7">
            <a:extLst>
              <a:ext uri="{FF2B5EF4-FFF2-40B4-BE49-F238E27FC236}">
                <a16:creationId xmlns:a16="http://schemas.microsoft.com/office/drawing/2014/main" id="{6468DE94-FC46-A848-7949-ABFEADADEA16}"/>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89F5C3D-E9E6-75E0-BF7D-799B5CFE5ED0}"/>
              </a:ext>
              <a:ext uri="{C183D7F6-B498-43B3-948B-1728B52AA6E4}">
                <adec:decorative xmlns:adec="http://schemas.microsoft.com/office/drawing/2017/decorative" val="1"/>
              </a:ext>
            </a:extLst>
          </p:cNvPr>
          <p:cNvGrpSpPr/>
          <p:nvPr userDrawn="1"/>
        </p:nvGrpSpPr>
        <p:grpSpPr>
          <a:xfrm>
            <a:off x="4575462" y="4137"/>
            <a:ext cx="7616537" cy="6853863"/>
            <a:chOff x="4575462" y="4137"/>
            <a:chExt cx="7616537" cy="6853863"/>
          </a:xfrm>
        </p:grpSpPr>
        <p:grpSp>
          <p:nvGrpSpPr>
            <p:cNvPr id="16" name="Group 15">
              <a:extLst>
                <a:ext uri="{FF2B5EF4-FFF2-40B4-BE49-F238E27FC236}">
                  <a16:creationId xmlns:a16="http://schemas.microsoft.com/office/drawing/2014/main" id="{CDE1D2C2-40C4-6B80-E8C6-B4CE94C23037}"/>
                </a:ext>
              </a:extLst>
            </p:cNvPr>
            <p:cNvGrpSpPr/>
            <p:nvPr/>
          </p:nvGrpSpPr>
          <p:grpSpPr>
            <a:xfrm>
              <a:off x="4575462" y="691665"/>
              <a:ext cx="364018" cy="857035"/>
              <a:chOff x="468157" y="1144246"/>
              <a:chExt cx="364018" cy="857035"/>
            </a:xfrm>
          </p:grpSpPr>
          <p:sp>
            <p:nvSpPr>
              <p:cNvPr id="27" name="Oval 26">
                <a:extLst>
                  <a:ext uri="{FF2B5EF4-FFF2-40B4-BE49-F238E27FC236}">
                    <a16:creationId xmlns:a16="http://schemas.microsoft.com/office/drawing/2014/main" id="{7C904D88-E1BE-F1FA-D405-F55DA966DA84}"/>
                  </a:ext>
                  <a:ext uri="{C183D7F6-B498-43B3-948B-1728B52AA6E4}">
                    <adec:decorative xmlns:adec="http://schemas.microsoft.com/office/drawing/2017/decorative" val="1"/>
                  </a:ext>
                </a:extLst>
              </p:cNvPr>
              <p:cNvSpPr/>
              <p:nvPr/>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8" name="Graphic 12">
                <a:extLst>
                  <a:ext uri="{FF2B5EF4-FFF2-40B4-BE49-F238E27FC236}">
                    <a16:creationId xmlns:a16="http://schemas.microsoft.com/office/drawing/2014/main" id="{1D8F0816-C429-D32E-058B-33405874DFA7}"/>
                  </a:ext>
                  <a:ext uri="{C183D7F6-B498-43B3-948B-1728B52AA6E4}">
                    <adec:decorative xmlns:adec="http://schemas.microsoft.com/office/drawing/2017/decorative" val="1"/>
                  </a:ext>
                </a:extLst>
              </p:cNvPr>
              <p:cNvSpPr/>
              <p:nvPr/>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grpSp>
        <p:pic>
          <p:nvPicPr>
            <p:cNvPr id="4" name="Content Placeholder 14">
              <a:extLst>
                <a:ext uri="{FF2B5EF4-FFF2-40B4-BE49-F238E27FC236}">
                  <a16:creationId xmlns:a16="http://schemas.microsoft.com/office/drawing/2014/main" id="{14AC0A97-7D79-3DBE-FB53-A9EBFD806E06}"/>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542796" y="4137"/>
              <a:ext cx="5649203" cy="6853863"/>
            </a:xfrm>
            <a:prstGeom prst="rect">
              <a:avLst/>
            </a:prstGeom>
          </p:spPr>
        </p:pic>
      </p:gr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835831" y="173735"/>
            <a:ext cx="4409514" cy="2203704"/>
          </a:xfrm>
        </p:spPr>
        <p:txBody>
          <a:bodyPr anchor="b">
            <a:noAutofit/>
          </a:bodyPr>
          <a:lstStyle>
            <a:lvl1pPr>
              <a:defRPr sz="3200" cap="all" baseline="0">
                <a:solidFill>
                  <a:schemeClr val="accent3"/>
                </a:solidFill>
              </a:defRPr>
            </a:lvl1pPr>
          </a:lstStyle>
          <a:p>
            <a:r>
              <a:rPr lang="en-US" dirty="0"/>
              <a:t>Click to add title</a:t>
            </a:r>
          </a:p>
        </p:txBody>
      </p:sp>
      <p:sp>
        <p:nvSpPr>
          <p:cNvPr id="7" name="Content Placeholder 6">
            <a:extLst>
              <a:ext uri="{FF2B5EF4-FFF2-40B4-BE49-F238E27FC236}">
                <a16:creationId xmlns:a16="http://schemas.microsoft.com/office/drawing/2014/main" id="{0D9D0F3E-69D8-49F3-5D7A-71FDC4E3EEE3}"/>
              </a:ext>
            </a:extLst>
          </p:cNvPr>
          <p:cNvSpPr>
            <a:spLocks noGrp="1"/>
          </p:cNvSpPr>
          <p:nvPr>
            <p:ph sz="quarter" idx="14" hasCustomPrompt="1"/>
          </p:nvPr>
        </p:nvSpPr>
        <p:spPr>
          <a:xfrm>
            <a:off x="831850" y="3079119"/>
            <a:ext cx="4413250" cy="2752725"/>
          </a:xfrm>
        </p:spPr>
        <p:txBody>
          <a:bodyPr/>
          <a:lstStyle>
            <a:lvl1pPr>
              <a:lnSpc>
                <a:spcPct val="120000"/>
              </a:lnSpc>
              <a:spcBef>
                <a:spcPts val="1000"/>
              </a:spcBef>
              <a:defRPr sz="1800">
                <a:solidFill>
                  <a:schemeClr val="bg1"/>
                </a:solidFill>
                <a:latin typeface="+mn-lt"/>
              </a:defRPr>
            </a:lvl1pPr>
            <a:lvl2pPr>
              <a:lnSpc>
                <a:spcPct val="120000"/>
              </a:lnSpc>
              <a:spcBef>
                <a:spcPts val="1000"/>
              </a:spcBef>
              <a:buClr>
                <a:schemeClr val="accent3"/>
              </a:buClr>
              <a:defRPr sz="1600">
                <a:solidFill>
                  <a:schemeClr val="bg1"/>
                </a:solidFill>
                <a:latin typeface="+mn-lt"/>
              </a:defRPr>
            </a:lvl2pPr>
            <a:lvl3pPr>
              <a:lnSpc>
                <a:spcPct val="120000"/>
              </a:lnSpc>
              <a:spcBef>
                <a:spcPts val="1000"/>
              </a:spcBef>
              <a:buClr>
                <a:schemeClr val="accent3"/>
              </a:buClr>
              <a:defRPr sz="1400">
                <a:solidFill>
                  <a:schemeClr val="bg1"/>
                </a:solidFill>
                <a:latin typeface="+mn-lt"/>
              </a:defRPr>
            </a:lvl3pPr>
            <a:lvl4pPr>
              <a:lnSpc>
                <a:spcPct val="120000"/>
              </a:lnSpc>
              <a:spcBef>
                <a:spcPts val="1000"/>
              </a:spcBef>
              <a:buClr>
                <a:schemeClr val="accent3"/>
              </a:buClr>
              <a:defRPr sz="1200">
                <a:solidFill>
                  <a:schemeClr val="bg1"/>
                </a:solidFill>
                <a:latin typeface="+mn-lt"/>
              </a:defRPr>
            </a:lvl4pPr>
            <a:lvl5pPr>
              <a:lnSpc>
                <a:spcPct val="120000"/>
              </a:lnSpc>
              <a:spcBef>
                <a:spcPts val="1000"/>
              </a:spcBef>
              <a:buClr>
                <a:schemeClr val="accent3"/>
              </a:buCl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61CFC792-44F7-2497-E19D-8FB08AFF94F7}"/>
              </a:ext>
              <a:ext uri="{C183D7F6-B498-43B3-948B-1728B52AA6E4}">
                <adec:decorative xmlns:adec="http://schemas.microsoft.com/office/drawing/2017/decorative" val="1"/>
              </a:ext>
            </a:extLst>
          </p:cNvPr>
          <p:cNvCxnSpPr>
            <a:cxnSpLocks/>
          </p:cNvCxnSpPr>
          <p:nvPr userDrawn="1"/>
        </p:nvCxnSpPr>
        <p:spPr>
          <a:xfrm>
            <a:off x="835831" y="2679192"/>
            <a:ext cx="4101929"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826071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3" y="1821180"/>
            <a:ext cx="12191994" cy="3215641"/>
          </a:xfrm>
        </p:spPr>
        <p:txBody>
          <a:bodyPr lIns="0" rIns="0" bIns="0" anchor="ctr" anchorCtr="0">
            <a:noAutofit/>
          </a:bodyPr>
          <a:lstStyle>
            <a:lvl1pPr algn="ctr">
              <a:defRPr sz="6000" kern="1200" cap="all" spc="300" baseline="0">
                <a:solidFill>
                  <a:schemeClr val="accent3">
                    <a:lumMod val="75000"/>
                  </a:schemeClr>
                </a:solidFill>
              </a:defRPr>
            </a:lvl1pPr>
          </a:lstStyle>
          <a:p>
            <a:r>
              <a:rPr lang="en-US" dirty="0"/>
              <a:t>Click to add title</a:t>
            </a:r>
          </a:p>
        </p:txBody>
      </p:sp>
    </p:spTree>
    <p:extLst>
      <p:ext uri="{BB962C8B-B14F-4D97-AF65-F5344CB8AC3E}">
        <p14:creationId xmlns:p14="http://schemas.microsoft.com/office/powerpoint/2010/main" val="163504510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3">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A084D09-1B2D-4EE2-82A7-83196133B801}"/>
              </a:ext>
              <a:ext uri="{C183D7F6-B498-43B3-948B-1728B52AA6E4}">
                <adec:decorative xmlns:adec="http://schemas.microsoft.com/office/drawing/2017/decorative" val="1"/>
              </a:ext>
            </a:extLst>
          </p:cNvPr>
          <p:cNvGrpSpPr/>
          <p:nvPr userDrawn="1"/>
        </p:nvGrpSpPr>
        <p:grpSpPr>
          <a:xfrm>
            <a:off x="0" y="-6350"/>
            <a:ext cx="12185769" cy="6864350"/>
            <a:chOff x="0" y="-6350"/>
            <a:chExt cx="12185769" cy="6864350"/>
          </a:xfrm>
        </p:grpSpPr>
        <p:sp>
          <p:nvSpPr>
            <p:cNvPr id="4" name="Rectangle 3">
              <a:extLst>
                <a:ext uri="{FF2B5EF4-FFF2-40B4-BE49-F238E27FC236}">
                  <a16:creationId xmlns:a16="http://schemas.microsoft.com/office/drawing/2014/main" id="{53860AA6-1B14-DF89-B725-CC444E502028}"/>
                </a:ext>
                <a:ext uri="{C183D7F6-B498-43B3-948B-1728B52AA6E4}">
                  <adec:decorative xmlns:adec="http://schemas.microsoft.com/office/drawing/2017/decorative" val="1"/>
                </a:ext>
              </a:extLst>
            </p:cNvPr>
            <p:cNvSpPr/>
            <p:nvPr/>
          </p:nvSpPr>
          <p:spPr>
            <a:xfrm>
              <a:off x="0" y="-6350"/>
              <a:ext cx="6160393"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pic>
          <p:nvPicPr>
            <p:cNvPr id="6" name="Content Placeholder 14">
              <a:extLst>
                <a:ext uri="{FF2B5EF4-FFF2-40B4-BE49-F238E27FC236}">
                  <a16:creationId xmlns:a16="http://schemas.microsoft.com/office/drawing/2014/main" id="{D172E570-D67F-4980-88C2-CF6560C1C193}"/>
                </a:ext>
                <a:ext uri="{C183D7F6-B498-43B3-948B-1728B52AA6E4}">
                  <adec:decorative xmlns:adec="http://schemas.microsoft.com/office/drawing/2017/decorative" val="1"/>
                </a:ext>
              </a:extLst>
            </p:cNvPr>
            <p:cNvPicPr>
              <a:picLocks noChangeAspect="1"/>
            </p:cNvPicPr>
            <p:nvPr/>
          </p:nvPicPr>
          <p:blipFill rotWithShape="1">
            <a:blip r:embed="rId2" cstate="screen">
              <a:alphaModFix/>
              <a:extLst>
                <a:ext uri="{28A0092B-C50C-407E-A947-70E740481C1C}">
                  <a14:useLocalDpi xmlns:a14="http://schemas.microsoft.com/office/drawing/2010/main"/>
                </a:ext>
              </a:extLst>
            </a:blip>
            <a:srcRect/>
            <a:stretch/>
          </p:blipFill>
          <p:spPr>
            <a:xfrm rot="5400000">
              <a:off x="5750267" y="410125"/>
              <a:ext cx="6845628" cy="6025377"/>
            </a:xfrm>
            <a:prstGeom prst="rect">
              <a:avLst/>
            </a:prstGeom>
          </p:spPr>
        </p:pic>
        <p:grpSp>
          <p:nvGrpSpPr>
            <p:cNvPr id="7" name="Group 6">
              <a:extLst>
                <a:ext uri="{FF2B5EF4-FFF2-40B4-BE49-F238E27FC236}">
                  <a16:creationId xmlns:a16="http://schemas.microsoft.com/office/drawing/2014/main" id="{AF90BF68-CF26-6705-CBFD-428BEB787EDB}"/>
                </a:ext>
              </a:extLst>
            </p:cNvPr>
            <p:cNvGrpSpPr/>
            <p:nvPr/>
          </p:nvGrpSpPr>
          <p:grpSpPr>
            <a:xfrm rot="10800000">
              <a:off x="5304704" y="259572"/>
              <a:ext cx="584267" cy="390181"/>
              <a:chOff x="1876516" y="596691"/>
              <a:chExt cx="584267" cy="390181"/>
            </a:xfrm>
          </p:grpSpPr>
          <p:sp>
            <p:nvSpPr>
              <p:cNvPr id="8" name="Oval 7">
                <a:extLst>
                  <a:ext uri="{FF2B5EF4-FFF2-40B4-BE49-F238E27FC236}">
                    <a16:creationId xmlns:a16="http://schemas.microsoft.com/office/drawing/2014/main" id="{1066F635-8DB9-B091-8467-D8F0327217F4}"/>
                  </a:ext>
                  <a:ext uri="{C183D7F6-B498-43B3-948B-1728B52AA6E4}">
                    <adec:decorative xmlns:adec="http://schemas.microsoft.com/office/drawing/2017/decorative" val="1"/>
                  </a:ext>
                </a:extLst>
              </p:cNvPr>
              <p:cNvSpPr/>
              <p:nvPr/>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9" name="Graphic 12">
                <a:extLst>
                  <a:ext uri="{FF2B5EF4-FFF2-40B4-BE49-F238E27FC236}">
                    <a16:creationId xmlns:a16="http://schemas.microsoft.com/office/drawing/2014/main" id="{882D2FD3-A05B-400C-6347-115486FFD943}"/>
                  </a:ext>
                  <a:ext uri="{C183D7F6-B498-43B3-948B-1728B52AA6E4}">
                    <adec:decorative xmlns:adec="http://schemas.microsoft.com/office/drawing/2017/decorative" val="1"/>
                  </a:ext>
                </a:extLst>
              </p:cNvPr>
              <p:cNvSpPr/>
              <p:nvPr/>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grpSp>
      </p:grpSp>
      <p:sp>
        <p:nvSpPr>
          <p:cNvPr id="2" name="Title 1">
            <a:extLst>
              <a:ext uri="{FF2B5EF4-FFF2-40B4-BE49-F238E27FC236}">
                <a16:creationId xmlns:a16="http://schemas.microsoft.com/office/drawing/2014/main" id="{960459F4-C5B9-4070-46D1-2E7DA3EFBFC9}"/>
              </a:ext>
            </a:extLst>
          </p:cNvPr>
          <p:cNvSpPr>
            <a:spLocks noGrp="1"/>
          </p:cNvSpPr>
          <p:nvPr>
            <p:ph type="title"/>
          </p:nvPr>
        </p:nvSpPr>
        <p:spPr>
          <a:xfrm>
            <a:off x="838201" y="365125"/>
            <a:ext cx="4466502" cy="1936866"/>
          </a:xfrm>
        </p:spPr>
        <p:txBody>
          <a:bodyPr anchor="b"/>
          <a:lstStyle>
            <a:lvl1pPr>
              <a:defRPr sz="3200" cap="all" baseline="0">
                <a:solidFill>
                  <a:schemeClr val="accent3">
                    <a:lumMod val="75000"/>
                  </a:schemeClr>
                </a:solidFill>
              </a:defRPr>
            </a:lvl1pPr>
          </a:lstStyle>
          <a:p>
            <a:r>
              <a:rPr lang="en-US"/>
              <a:t>Click to edit Master title style</a:t>
            </a:r>
            <a:endParaRPr lang="en-US" dirty="0"/>
          </a:p>
        </p:txBody>
      </p:sp>
      <p:cxnSp>
        <p:nvCxnSpPr>
          <p:cNvPr id="5" name="Straight Connector 4">
            <a:extLst>
              <a:ext uri="{FF2B5EF4-FFF2-40B4-BE49-F238E27FC236}">
                <a16:creationId xmlns:a16="http://schemas.microsoft.com/office/drawing/2014/main" id="{34F613B1-323C-4C25-4526-1D3313A7161D}"/>
              </a:ext>
              <a:ext uri="{C183D7F6-B498-43B3-948B-1728B52AA6E4}">
                <adec:decorative xmlns:adec="http://schemas.microsoft.com/office/drawing/2017/decorative" val="1"/>
              </a:ext>
            </a:extLst>
          </p:cNvPr>
          <p:cNvCxnSpPr>
            <a:cxnSpLocks/>
          </p:cNvCxnSpPr>
          <p:nvPr userDrawn="1"/>
        </p:nvCxnSpPr>
        <p:spPr>
          <a:xfrm>
            <a:off x="835831" y="2620500"/>
            <a:ext cx="4471665"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2D2C2143-1936-BBDA-A6A8-40B6DBD16AED}"/>
              </a:ext>
            </a:extLst>
          </p:cNvPr>
          <p:cNvSpPr>
            <a:spLocks noGrp="1"/>
          </p:cNvSpPr>
          <p:nvPr>
            <p:ph sz="quarter" idx="10" hasCustomPrompt="1"/>
          </p:nvPr>
        </p:nvSpPr>
        <p:spPr>
          <a:xfrm>
            <a:off x="838201" y="3097848"/>
            <a:ext cx="4466504" cy="3405187"/>
          </a:xfrm>
        </p:spPr>
        <p:txBody>
          <a:bodyPr/>
          <a:lstStyle>
            <a:lvl1pPr>
              <a:lnSpc>
                <a:spcPct val="120000"/>
              </a:lnSpc>
              <a:spcBef>
                <a:spcPts val="1000"/>
              </a:spcBef>
              <a:spcAft>
                <a:spcPts val="600"/>
              </a:spcAft>
              <a:defRPr sz="1800">
                <a:solidFill>
                  <a:schemeClr val="bg1"/>
                </a:solidFill>
                <a:latin typeface="+mn-lt"/>
              </a:defRPr>
            </a:lvl1pPr>
            <a:lvl2pPr>
              <a:lnSpc>
                <a:spcPct val="120000"/>
              </a:lnSpc>
              <a:spcBef>
                <a:spcPts val="1000"/>
              </a:spcBef>
              <a:spcAft>
                <a:spcPts val="600"/>
              </a:spcAft>
              <a:defRPr sz="1600">
                <a:solidFill>
                  <a:schemeClr val="bg1"/>
                </a:solidFill>
                <a:latin typeface="+mn-lt"/>
              </a:defRPr>
            </a:lvl2pPr>
            <a:lvl3pPr>
              <a:lnSpc>
                <a:spcPct val="120000"/>
              </a:lnSpc>
              <a:spcBef>
                <a:spcPts val="1000"/>
              </a:spcBef>
              <a:spcAft>
                <a:spcPts val="600"/>
              </a:spcAft>
              <a:defRPr sz="1400">
                <a:solidFill>
                  <a:schemeClr val="bg1"/>
                </a:solidFill>
                <a:latin typeface="+mn-lt"/>
              </a:defRPr>
            </a:lvl3pPr>
            <a:lvl4pPr>
              <a:lnSpc>
                <a:spcPct val="120000"/>
              </a:lnSpc>
              <a:spcBef>
                <a:spcPts val="1000"/>
              </a:spcBef>
              <a:spcAft>
                <a:spcPts val="600"/>
              </a:spcAft>
              <a:defRPr sz="1200">
                <a:solidFill>
                  <a:schemeClr val="bg1"/>
                </a:solidFill>
                <a:latin typeface="+mn-lt"/>
              </a:defRPr>
            </a:lvl4pPr>
            <a:lvl5pPr>
              <a:lnSpc>
                <a:spcPct val="120000"/>
              </a:lnSpc>
              <a:spcBef>
                <a:spcPts val="1000"/>
              </a:spcBef>
              <a:spcAft>
                <a:spcPts val="600"/>
              </a:spcAft>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090407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and 2 column">
    <p:bg>
      <p:bgPr>
        <a:gradFill>
          <a:gsLst>
            <a:gs pos="100000">
              <a:schemeClr val="tx2"/>
            </a:gs>
            <a:gs pos="81000">
              <a:schemeClr val="accent6"/>
            </a:gs>
            <a:gs pos="31000">
              <a:srgbClr val="02090E"/>
            </a:gs>
            <a:gs pos="14000">
              <a:schemeClr val="accent4">
                <a:lumMod val="75000"/>
              </a:schemeClr>
            </a:gs>
            <a:gs pos="0">
              <a:schemeClr val="accent4"/>
            </a:gs>
          </a:gsLst>
          <a:lin ang="126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EB5B81B-FCE8-FE9C-8F0A-6488B25F0F6A}"/>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21869" y="579120"/>
            <a:ext cx="11548261" cy="2733306"/>
          </a:xfrm>
        </p:spPr>
        <p:txBody>
          <a:bodyPr anchor="b">
            <a:noAutofit/>
          </a:bodyPr>
          <a:lstStyle>
            <a:lvl1pPr algn="ctr">
              <a:defRPr sz="3200" cap="all" spc="300" baseline="0"/>
            </a:lvl1pPr>
          </a:lstStyle>
          <a:p>
            <a:r>
              <a:rPr lang="en-US" dirty="0"/>
              <a:t>Click to add title</a:t>
            </a:r>
          </a:p>
        </p:txBody>
      </p:sp>
      <p:sp>
        <p:nvSpPr>
          <p:cNvPr id="7" name="Subtitle 2">
            <a:extLst>
              <a:ext uri="{FF2B5EF4-FFF2-40B4-BE49-F238E27FC236}">
                <a16:creationId xmlns:a16="http://schemas.microsoft.com/office/drawing/2014/main" id="{5F877C2F-8190-18D9-5D24-5BD7B05A29F8}"/>
              </a:ext>
            </a:extLst>
          </p:cNvPr>
          <p:cNvSpPr>
            <a:spLocks noGrp="1"/>
          </p:cNvSpPr>
          <p:nvPr>
            <p:ph type="subTitle" idx="1" hasCustomPrompt="1"/>
          </p:nvPr>
        </p:nvSpPr>
        <p:spPr>
          <a:xfrm>
            <a:off x="321868" y="3484615"/>
            <a:ext cx="11562303" cy="2387865"/>
          </a:xfrm>
        </p:spPr>
        <p:txBody>
          <a:bodyPr>
            <a:noAutofit/>
          </a:bodyPr>
          <a:lstStyle>
            <a:lvl1pPr marL="0" indent="0" algn="ctr">
              <a:buNone/>
              <a:defRPr sz="60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Tree>
    <p:extLst>
      <p:ext uri="{BB962C8B-B14F-4D97-AF65-F5344CB8AC3E}">
        <p14:creationId xmlns:p14="http://schemas.microsoft.com/office/powerpoint/2010/main" val="8686590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p:bg>
      <p:bgPr>
        <a:gradFill>
          <a:gsLst>
            <a:gs pos="100000">
              <a:schemeClr val="tx2"/>
            </a:gs>
            <a:gs pos="79000">
              <a:schemeClr val="accent6"/>
            </a:gs>
            <a:gs pos="31000">
              <a:srgbClr val="02090E"/>
            </a:gs>
            <a:gs pos="14000">
              <a:schemeClr val="accent4">
                <a:lumMod val="75000"/>
              </a:schemeClr>
            </a:gs>
            <a:gs pos="0">
              <a:schemeClr val="accent4"/>
            </a:gs>
          </a:gsLst>
          <a:lin ang="540000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664209F-41AB-70E5-1B9E-7490900C59C9}"/>
              </a:ext>
              <a:ext uri="{C183D7F6-B498-43B3-948B-1728B52AA6E4}">
                <adec:decorative xmlns:adec="http://schemas.microsoft.com/office/drawing/2017/decorative" val="1"/>
              </a:ext>
            </a:extLst>
          </p:cNvPr>
          <p:cNvSpPr/>
          <p:nvPr userDrawn="1"/>
        </p:nvSpPr>
        <p:spPr>
          <a:xfrm>
            <a:off x="2" y="1"/>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32D3409-585B-54E2-1DCC-AC58804E4AE7}"/>
              </a:ext>
              <a:ext uri="{C183D7F6-B498-43B3-948B-1728B52AA6E4}">
                <adec:decorative xmlns:adec="http://schemas.microsoft.com/office/drawing/2017/decorative" val="1"/>
              </a:ext>
            </a:extLst>
          </p:cNvPr>
          <p:cNvSpPr/>
          <p:nvPr userDrawn="1"/>
        </p:nvSpPr>
        <p:spPr>
          <a:xfrm>
            <a:off x="1" y="-6350"/>
            <a:ext cx="6096000"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99891" y="511762"/>
            <a:ext cx="4960830" cy="2785158"/>
          </a:xfrm>
        </p:spPr>
        <p:txBody>
          <a:bodyPr anchor="b">
            <a:noAutofit/>
          </a:bodyPr>
          <a:lstStyle>
            <a:lvl1pPr algn="l">
              <a:defRPr sz="2400" cap="all" spc="300" baseline="0"/>
            </a:lvl1pPr>
          </a:lstStyle>
          <a:p>
            <a:r>
              <a:rPr lang="en-US" dirty="0"/>
              <a:t>Click to add title</a:t>
            </a:r>
          </a:p>
        </p:txBody>
      </p:sp>
      <p:sp>
        <p:nvSpPr>
          <p:cNvPr id="8" name="Subtitle 2">
            <a:extLst>
              <a:ext uri="{FF2B5EF4-FFF2-40B4-BE49-F238E27FC236}">
                <a16:creationId xmlns:a16="http://schemas.microsoft.com/office/drawing/2014/main" id="{E47B8A5C-E279-DB0B-E9D3-927417876125}"/>
              </a:ext>
            </a:extLst>
          </p:cNvPr>
          <p:cNvSpPr>
            <a:spLocks noGrp="1"/>
          </p:cNvSpPr>
          <p:nvPr>
            <p:ph type="subTitle" idx="1" hasCustomPrompt="1"/>
          </p:nvPr>
        </p:nvSpPr>
        <p:spPr>
          <a:xfrm>
            <a:off x="802640" y="3484615"/>
            <a:ext cx="4958081" cy="2387865"/>
          </a:xfrm>
        </p:spPr>
        <p:txBody>
          <a:bodyPr>
            <a:noAutofit/>
          </a:bodyPr>
          <a:lstStyle>
            <a:lvl1pPr marL="0" indent="0" algn="l">
              <a:buNone/>
              <a:defRPr sz="32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0" name="Picture Placeholder 9">
            <a:extLst>
              <a:ext uri="{FF2B5EF4-FFF2-40B4-BE49-F238E27FC236}">
                <a16:creationId xmlns:a16="http://schemas.microsoft.com/office/drawing/2014/main" id="{D386C402-C5C5-2A54-C618-62673AD93CB4}"/>
              </a:ext>
            </a:extLst>
          </p:cNvPr>
          <p:cNvSpPr>
            <a:spLocks noGrp="1"/>
          </p:cNvSpPr>
          <p:nvPr>
            <p:ph type="pic" sz="quarter" idx="13"/>
          </p:nvPr>
        </p:nvSpPr>
        <p:spPr>
          <a:xfrm>
            <a:off x="6497638" y="336550"/>
            <a:ext cx="5322887" cy="6184900"/>
          </a:xfrm>
        </p:spPr>
        <p:txBody>
          <a:bodyPr/>
          <a:lstStyle>
            <a:lvl1pPr algn="ctr">
              <a:defRPr sz="2000"/>
            </a:lvl1pPr>
          </a:lstStyle>
          <a:p>
            <a:r>
              <a:rPr lang="en-US"/>
              <a:t>Click icon to add picture</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Tree>
    <p:extLst>
      <p:ext uri="{BB962C8B-B14F-4D97-AF65-F5344CB8AC3E}">
        <p14:creationId xmlns:p14="http://schemas.microsoft.com/office/powerpoint/2010/main" val="368321855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and 2 column">
    <p:bg>
      <p:bgPr>
        <a:gradFill>
          <a:gsLst>
            <a:gs pos="100000">
              <a:schemeClr val="tx2"/>
            </a:gs>
            <a:gs pos="79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4" name="Content Placeholder 14">
            <a:extLst>
              <a:ext uri="{FF2B5EF4-FFF2-40B4-BE49-F238E27FC236}">
                <a16:creationId xmlns:a16="http://schemas.microsoft.com/office/drawing/2014/main" id="{318CE367-BBCB-F4AB-635F-4C9995EAE35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6350"/>
            <a:ext cx="2356339" cy="6853863"/>
          </a:xfrm>
          <a:prstGeom prst="rect">
            <a:avLst/>
          </a:prstGeom>
        </p:spPr>
      </p:pic>
      <p:sp>
        <p:nvSpPr>
          <p:cNvPr id="5" name="Rectangle 4">
            <a:extLst>
              <a:ext uri="{FF2B5EF4-FFF2-40B4-BE49-F238E27FC236}">
                <a16:creationId xmlns:a16="http://schemas.microsoft.com/office/drawing/2014/main" id="{5CE3FBBA-81E2-31F1-EF51-02706B5B5C0A}"/>
              </a:ext>
              <a:ext uri="{C183D7F6-B498-43B3-948B-1728B52AA6E4}">
                <adec:decorative xmlns:adec="http://schemas.microsoft.com/office/drawing/2017/decorative" val="1"/>
              </a:ext>
            </a:extLst>
          </p:cNvPr>
          <p:cNvSpPr/>
          <p:nvPr userDrawn="1"/>
        </p:nvSpPr>
        <p:spPr>
          <a:xfrm>
            <a:off x="2356339" y="-6350"/>
            <a:ext cx="983180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cxnSp>
        <p:nvCxnSpPr>
          <p:cNvPr id="6" name="Straight Connector 5">
            <a:extLst>
              <a:ext uri="{FF2B5EF4-FFF2-40B4-BE49-F238E27FC236}">
                <a16:creationId xmlns:a16="http://schemas.microsoft.com/office/drawing/2014/main" id="{9AD3746D-3CD1-FFA5-0019-AD0C588B1924}"/>
              </a:ext>
              <a:ext uri="{C183D7F6-B498-43B3-948B-1728B52AA6E4}">
                <adec:decorative xmlns:adec="http://schemas.microsoft.com/office/drawing/2017/decorative" val="1"/>
              </a:ext>
            </a:extLst>
          </p:cNvPr>
          <p:cNvCxnSpPr>
            <a:cxnSpLocks/>
          </p:cNvCxnSpPr>
          <p:nvPr userDrawn="1"/>
        </p:nvCxnSpPr>
        <p:spPr>
          <a:xfrm>
            <a:off x="3305669" y="2002443"/>
            <a:ext cx="792211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305669" y="113097"/>
            <a:ext cx="7420819" cy="16563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3" name="Content Placeholder 12">
            <a:extLst>
              <a:ext uri="{FF2B5EF4-FFF2-40B4-BE49-F238E27FC236}">
                <a16:creationId xmlns:a16="http://schemas.microsoft.com/office/drawing/2014/main" id="{B9624CF4-7769-4663-3361-39136F5E20C8}"/>
              </a:ext>
            </a:extLst>
          </p:cNvPr>
          <p:cNvSpPr>
            <a:spLocks noGrp="1"/>
          </p:cNvSpPr>
          <p:nvPr>
            <p:ph sz="quarter" idx="31" hasCustomPrompt="1"/>
          </p:nvPr>
        </p:nvSpPr>
        <p:spPr>
          <a:xfrm>
            <a:off x="3305669" y="2470150"/>
            <a:ext cx="7420819" cy="3676649"/>
          </a:xfrm>
        </p:spPr>
        <p:txBody>
          <a:bodyPr/>
          <a:lstStyle>
            <a:lvl1pPr marL="285750" indent="-285750">
              <a:lnSpc>
                <a:spcPct val="120000"/>
              </a:lnSpc>
              <a:spcBef>
                <a:spcPts val="1000"/>
              </a:spcBef>
              <a:spcAft>
                <a:spcPts val="600"/>
              </a:spcAft>
              <a:buClr>
                <a:schemeClr val="accent3"/>
              </a:buClr>
              <a:buFont typeface="Arial" panose="020B0604020202020204" pitchFamily="34" charset="0"/>
              <a:buChar char="•"/>
              <a:defRPr sz="1800">
                <a:solidFill>
                  <a:schemeClr val="bg1"/>
                </a:solidFill>
                <a:latin typeface="+mn-lt"/>
              </a:defRPr>
            </a:lvl1pPr>
            <a:lvl2pPr marL="800100" indent="-342900">
              <a:lnSpc>
                <a:spcPct val="120000"/>
              </a:lnSpc>
              <a:spcBef>
                <a:spcPts val="1000"/>
              </a:spcBef>
              <a:spcAft>
                <a:spcPts val="600"/>
              </a:spcAft>
              <a:buClr>
                <a:schemeClr val="accent3"/>
              </a:buClr>
              <a:buFont typeface="Arial" panose="020B0604020202020204" pitchFamily="34" charset="0"/>
              <a:buChar char="•"/>
              <a:defRPr sz="1600">
                <a:solidFill>
                  <a:schemeClr val="bg1"/>
                </a:solidFill>
                <a:latin typeface="+mn-lt"/>
              </a:defRPr>
            </a:lvl2pPr>
            <a:lvl3pPr marL="1257300" indent="-342900">
              <a:lnSpc>
                <a:spcPct val="120000"/>
              </a:lnSpc>
              <a:spcBef>
                <a:spcPts val="1000"/>
              </a:spcBef>
              <a:spcAft>
                <a:spcPts val="600"/>
              </a:spcAft>
              <a:buClr>
                <a:schemeClr val="accent3"/>
              </a:buClr>
              <a:buFont typeface="Arial" panose="020B0604020202020204" pitchFamily="34" charset="0"/>
              <a:buChar char="•"/>
              <a:defRPr sz="1400">
                <a:solidFill>
                  <a:schemeClr val="bg1"/>
                </a:solidFill>
                <a:latin typeface="+mn-lt"/>
              </a:defRPr>
            </a:lvl3pPr>
            <a:lvl4pPr marL="16573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4pPr>
            <a:lvl5pPr marL="21145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Tree>
    <p:extLst>
      <p:ext uri="{BB962C8B-B14F-4D97-AF65-F5344CB8AC3E}">
        <p14:creationId xmlns:p14="http://schemas.microsoft.com/office/powerpoint/2010/main" val="10280267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361F2FA-20C7-5447-C138-CE2CA1867FE7}"/>
              </a:ext>
              <a:ext uri="{C183D7F6-B498-43B3-948B-1728B52AA6E4}">
                <adec:decorative xmlns:adec="http://schemas.microsoft.com/office/drawing/2017/decorative" val="1"/>
              </a:ext>
            </a:extLst>
          </p:cNvPr>
          <p:cNvGrpSpPr/>
          <p:nvPr userDrawn="1"/>
        </p:nvGrpSpPr>
        <p:grpSpPr>
          <a:xfrm>
            <a:off x="3" y="2"/>
            <a:ext cx="12191997" cy="6857998"/>
            <a:chOff x="3" y="2"/>
            <a:chExt cx="12191997" cy="6857998"/>
          </a:xfrm>
        </p:grpSpPr>
        <p:sp>
          <p:nvSpPr>
            <p:cNvPr id="21" name="Rectangle 20">
              <a:extLst>
                <a:ext uri="{FF2B5EF4-FFF2-40B4-BE49-F238E27FC236}">
                  <a16:creationId xmlns:a16="http://schemas.microsoft.com/office/drawing/2014/main" id="{DFEDD626-82E4-71C6-25F1-CDA46B7B3F39}"/>
                </a:ext>
              </a:extLst>
            </p:cNvPr>
            <p:cNvSpPr/>
            <p:nvPr/>
          </p:nvSpPr>
          <p:spPr>
            <a:xfrm>
              <a:off x="3" y="2"/>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DC952AF-CE06-54F7-CB4A-1722F90AC3DF}"/>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 y="2"/>
              <a:ext cx="12191994" cy="6857996"/>
            </a:xfrm>
            <a:prstGeom prst="rect">
              <a:avLst/>
            </a:prstGeom>
          </p:spPr>
        </p:pic>
        <p:grpSp>
          <p:nvGrpSpPr>
            <p:cNvPr id="11" name="Group 10">
              <a:extLst>
                <a:ext uri="{FF2B5EF4-FFF2-40B4-BE49-F238E27FC236}">
                  <a16:creationId xmlns:a16="http://schemas.microsoft.com/office/drawing/2014/main" id="{6E6EDFF3-843B-AAE9-DB73-423142606F52}"/>
                </a:ext>
              </a:extLst>
            </p:cNvPr>
            <p:cNvGrpSpPr/>
            <p:nvPr/>
          </p:nvGrpSpPr>
          <p:grpSpPr>
            <a:xfrm rot="5400000">
              <a:off x="1645776" y="1222395"/>
              <a:ext cx="431603" cy="412684"/>
              <a:chOff x="1870859" y="869908"/>
              <a:chExt cx="431603" cy="412684"/>
            </a:xfrm>
          </p:grpSpPr>
          <p:sp>
            <p:nvSpPr>
              <p:cNvPr id="12" name="Graphic 15">
                <a:extLst>
                  <a:ext uri="{FF2B5EF4-FFF2-40B4-BE49-F238E27FC236}">
                    <a16:creationId xmlns:a16="http://schemas.microsoft.com/office/drawing/2014/main" id="{312F4F85-6C79-201D-E20D-64CD4728E4C8}"/>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3" name="Graphic 12">
                <a:extLst>
                  <a:ext uri="{FF2B5EF4-FFF2-40B4-BE49-F238E27FC236}">
                    <a16:creationId xmlns:a16="http://schemas.microsoft.com/office/drawing/2014/main" id="{01D71DAD-ECC6-A850-88E4-A4EDCF494A24}"/>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grpSp>
        <p:grpSp>
          <p:nvGrpSpPr>
            <p:cNvPr id="14" name="Group 13">
              <a:extLst>
                <a:ext uri="{FF2B5EF4-FFF2-40B4-BE49-F238E27FC236}">
                  <a16:creationId xmlns:a16="http://schemas.microsoft.com/office/drawing/2014/main" id="{C632CC6D-6024-2368-8EBA-4B7A2D6428BC}"/>
                </a:ext>
              </a:extLst>
            </p:cNvPr>
            <p:cNvGrpSpPr/>
            <p:nvPr/>
          </p:nvGrpSpPr>
          <p:grpSpPr>
            <a:xfrm rot="20626702">
              <a:off x="10248169" y="5448942"/>
              <a:ext cx="431603" cy="412684"/>
              <a:chOff x="1870859" y="869908"/>
              <a:chExt cx="431603" cy="412684"/>
            </a:xfrm>
          </p:grpSpPr>
          <p:sp>
            <p:nvSpPr>
              <p:cNvPr id="6" name="Graphic 15">
                <a:extLst>
                  <a:ext uri="{FF2B5EF4-FFF2-40B4-BE49-F238E27FC236}">
                    <a16:creationId xmlns:a16="http://schemas.microsoft.com/office/drawing/2014/main" id="{B05BE7BE-7D54-A09B-8A67-6B28CF6BB6C0}"/>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7" name="Graphic 12">
                <a:extLst>
                  <a:ext uri="{FF2B5EF4-FFF2-40B4-BE49-F238E27FC236}">
                    <a16:creationId xmlns:a16="http://schemas.microsoft.com/office/drawing/2014/main" id="{258346A9-F75C-6704-EEED-CF7A8A0F8010}"/>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grpSp>
      </p:grpSp>
      <p:sp>
        <p:nvSpPr>
          <p:cNvPr id="2" name="Title 1">
            <a:extLst>
              <a:ext uri="{FF2B5EF4-FFF2-40B4-BE49-F238E27FC236}">
                <a16:creationId xmlns:a16="http://schemas.microsoft.com/office/drawing/2014/main" id="{782CC39D-03B1-4933-F236-462B5862EBEC}"/>
              </a:ext>
            </a:extLst>
          </p:cNvPr>
          <p:cNvSpPr>
            <a:spLocks noGrp="1"/>
          </p:cNvSpPr>
          <p:nvPr>
            <p:ph type="title"/>
          </p:nvPr>
        </p:nvSpPr>
        <p:spPr>
          <a:xfrm>
            <a:off x="2932448" y="264160"/>
            <a:ext cx="6327105" cy="3373973"/>
          </a:xfrm>
        </p:spPr>
        <p:txBody>
          <a:bodyPr anchor="b"/>
          <a:lstStyle>
            <a:lvl1pPr algn="ctr">
              <a:defRPr sz="3200" cap="all" spc="600" baseline="0">
                <a:solidFill>
                  <a:schemeClr val="accent3">
                    <a:lumMod val="75000"/>
                  </a:schemeClr>
                </a:solidFill>
              </a:defRPr>
            </a:lvl1pPr>
          </a:lstStyle>
          <a:p>
            <a:r>
              <a:rPr lang="en-US"/>
              <a:t>Click to edit Master title style</a:t>
            </a:r>
            <a:endParaRPr lang="en-US" dirty="0"/>
          </a:p>
        </p:txBody>
      </p:sp>
      <p:sp>
        <p:nvSpPr>
          <p:cNvPr id="5" name="Subtitle 2">
            <a:extLst>
              <a:ext uri="{FF2B5EF4-FFF2-40B4-BE49-F238E27FC236}">
                <a16:creationId xmlns:a16="http://schemas.microsoft.com/office/drawing/2014/main" id="{F711CA51-49DC-62CA-F147-F286B1C9DBD9}"/>
              </a:ext>
            </a:extLst>
          </p:cNvPr>
          <p:cNvSpPr>
            <a:spLocks noGrp="1"/>
          </p:cNvSpPr>
          <p:nvPr>
            <p:ph type="subTitle" idx="1" hasCustomPrompt="1"/>
          </p:nvPr>
        </p:nvSpPr>
        <p:spPr>
          <a:xfrm>
            <a:off x="2932448" y="3962135"/>
            <a:ext cx="6327105" cy="2653771"/>
          </a:xfrm>
        </p:spPr>
        <p:txBody>
          <a:bodyPr>
            <a:noAutofit/>
          </a:bodyPr>
          <a:lstStyle>
            <a:lvl1pPr marL="0" indent="0" algn="ctr">
              <a:buNone/>
              <a:defRPr sz="1800" b="0" i="0" cap="all" spc="300" baseline="0">
                <a:solidFill>
                  <a:schemeClr val="bg1"/>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1183414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C7D5518-914C-92E3-E9EC-26752C9F05AD}"/>
              </a:ext>
              <a:ext uri="{C183D7F6-B498-43B3-948B-1728B52AA6E4}">
                <adec:decorative xmlns:adec="http://schemas.microsoft.com/office/drawing/2017/decorative" val="1"/>
              </a:ext>
            </a:extLst>
          </p:cNvPr>
          <p:cNvGrpSpPr/>
          <p:nvPr userDrawn="1"/>
        </p:nvGrpSpPr>
        <p:grpSpPr>
          <a:xfrm>
            <a:off x="-1" y="-6350"/>
            <a:ext cx="12192000" cy="6864350"/>
            <a:chOff x="-1" y="-6350"/>
            <a:chExt cx="12192000" cy="6864350"/>
          </a:xfrm>
        </p:grpSpPr>
        <p:sp>
          <p:nvSpPr>
            <p:cNvPr id="4" name="Rectangle 3">
              <a:extLst>
                <a:ext uri="{FF2B5EF4-FFF2-40B4-BE49-F238E27FC236}">
                  <a16:creationId xmlns:a16="http://schemas.microsoft.com/office/drawing/2014/main" id="{C82D0B82-F74C-65EF-3BF6-8EEA16F36B7D}"/>
                </a:ext>
                <a:ext uri="{C183D7F6-B498-43B3-948B-1728B52AA6E4}">
                  <adec:decorative xmlns:adec="http://schemas.microsoft.com/office/drawing/2017/decorative" val="1"/>
                </a:ext>
              </a:extLst>
            </p:cNvPr>
            <p:cNvSpPr/>
            <p:nvPr/>
          </p:nvSpPr>
          <p:spPr>
            <a:xfrm>
              <a:off x="1428750" y="-6350"/>
              <a:ext cx="10763249"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pic>
          <p:nvPicPr>
            <p:cNvPr id="6" name="Picture 5" descr="A blue and purple spiral&#10;&#10;Description automatically generated">
              <a:extLst>
                <a:ext uri="{FF2B5EF4-FFF2-40B4-BE49-F238E27FC236}">
                  <a16:creationId xmlns:a16="http://schemas.microsoft.com/office/drawing/2014/main" id="{44E12326-9CF4-38EC-1BAF-1F994F22089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b="-93"/>
            <a:stretch/>
          </p:blipFill>
          <p:spPr>
            <a:xfrm flipH="1">
              <a:off x="-1" y="0"/>
              <a:ext cx="1428751" cy="6858000"/>
            </a:xfrm>
            <a:prstGeom prst="rect">
              <a:avLst/>
            </a:prstGeom>
          </p:spPr>
        </p:pic>
        <p:grpSp>
          <p:nvGrpSpPr>
            <p:cNvPr id="7" name="Group 6">
              <a:extLst>
                <a:ext uri="{FF2B5EF4-FFF2-40B4-BE49-F238E27FC236}">
                  <a16:creationId xmlns:a16="http://schemas.microsoft.com/office/drawing/2014/main" id="{AD5C1D9C-B114-FC6A-9213-7287D39EAD9F}"/>
                </a:ext>
              </a:extLst>
            </p:cNvPr>
            <p:cNvGrpSpPr/>
            <p:nvPr/>
          </p:nvGrpSpPr>
          <p:grpSpPr>
            <a:xfrm>
              <a:off x="10649689" y="4382998"/>
              <a:ext cx="754139" cy="1865729"/>
              <a:chOff x="653351" y="2693558"/>
              <a:chExt cx="754139" cy="1865729"/>
            </a:xfrm>
          </p:grpSpPr>
          <p:sp>
            <p:nvSpPr>
              <p:cNvPr id="11" name="Graphic 15">
                <a:extLst>
                  <a:ext uri="{FF2B5EF4-FFF2-40B4-BE49-F238E27FC236}">
                    <a16:creationId xmlns:a16="http://schemas.microsoft.com/office/drawing/2014/main" id="{2BC89B10-C93E-8CE5-73B3-F6049168C313}"/>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2" name="Graphic 12">
                <a:extLst>
                  <a:ext uri="{FF2B5EF4-FFF2-40B4-BE49-F238E27FC236}">
                    <a16:creationId xmlns:a16="http://schemas.microsoft.com/office/drawing/2014/main" id="{39DB2AA2-9661-AC91-932D-2F1BEC47BD8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3" name="Graphic 12">
                <a:extLst>
                  <a:ext uri="{FF2B5EF4-FFF2-40B4-BE49-F238E27FC236}">
                    <a16:creationId xmlns:a16="http://schemas.microsoft.com/office/drawing/2014/main" id="{86C9AC9B-3792-E880-03FE-D46FB046AB6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grpSp>
        <p:grpSp>
          <p:nvGrpSpPr>
            <p:cNvPr id="8" name="Group 7">
              <a:extLst>
                <a:ext uri="{FF2B5EF4-FFF2-40B4-BE49-F238E27FC236}">
                  <a16:creationId xmlns:a16="http://schemas.microsoft.com/office/drawing/2014/main" id="{1142A133-65D6-D958-C0CD-E8D45B9BD7BB}"/>
                </a:ext>
              </a:extLst>
            </p:cNvPr>
            <p:cNvGrpSpPr/>
            <p:nvPr/>
          </p:nvGrpSpPr>
          <p:grpSpPr>
            <a:xfrm>
              <a:off x="1870859" y="869908"/>
              <a:ext cx="431603" cy="412684"/>
              <a:chOff x="1870859" y="869908"/>
              <a:chExt cx="431603" cy="412684"/>
            </a:xfrm>
          </p:grpSpPr>
          <p:sp>
            <p:nvSpPr>
              <p:cNvPr id="9" name="Graphic 15">
                <a:extLst>
                  <a:ext uri="{FF2B5EF4-FFF2-40B4-BE49-F238E27FC236}">
                    <a16:creationId xmlns:a16="http://schemas.microsoft.com/office/drawing/2014/main" id="{A746B023-387D-4EAC-052B-60F131E6E707}"/>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0" name="Graphic 12">
                <a:extLst>
                  <a:ext uri="{FF2B5EF4-FFF2-40B4-BE49-F238E27FC236}">
                    <a16:creationId xmlns:a16="http://schemas.microsoft.com/office/drawing/2014/main" id="{20760125-21CF-A296-3EA7-3C6C0E9BCB2F}"/>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grpSp>
      </p:grpSp>
      <p:cxnSp>
        <p:nvCxnSpPr>
          <p:cNvPr id="14" name="Straight Connector 13">
            <a:extLst>
              <a:ext uri="{FF2B5EF4-FFF2-40B4-BE49-F238E27FC236}">
                <a16:creationId xmlns:a16="http://schemas.microsoft.com/office/drawing/2014/main" id="{7F851D11-41E3-33F2-CBA6-B2A9A5A2A517}"/>
              </a:ext>
              <a:ext uri="{C183D7F6-B498-43B3-948B-1728B52AA6E4}">
                <adec:decorative xmlns:adec="http://schemas.microsoft.com/office/drawing/2017/decorative" val="1"/>
              </a:ext>
            </a:extLst>
          </p:cNvPr>
          <p:cNvCxnSpPr>
            <a:cxnSpLocks/>
          </p:cNvCxnSpPr>
          <p:nvPr userDrawn="1"/>
        </p:nvCxnSpPr>
        <p:spPr>
          <a:xfrm>
            <a:off x="2369139" y="2002443"/>
            <a:ext cx="88735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2399620" y="162560"/>
            <a:ext cx="8843050" cy="16169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2373002" y="2474811"/>
            <a:ext cx="4015098"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21" name="Content Placeholder 4">
            <a:extLst>
              <a:ext uri="{FF2B5EF4-FFF2-40B4-BE49-F238E27FC236}">
                <a16:creationId xmlns:a16="http://schemas.microsoft.com/office/drawing/2014/main" id="{D77F99A7-26FA-422E-43E9-C76B4A56E44A}"/>
              </a:ext>
            </a:extLst>
          </p:cNvPr>
          <p:cNvSpPr>
            <a:spLocks noGrp="1"/>
          </p:cNvSpPr>
          <p:nvPr>
            <p:ph sz="quarter" idx="36" hasCustomPrompt="1"/>
          </p:nvPr>
        </p:nvSpPr>
        <p:spPr>
          <a:xfrm>
            <a:off x="6995159" y="2474811"/>
            <a:ext cx="4227332"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Tree>
    <p:extLst>
      <p:ext uri="{BB962C8B-B14F-4D97-AF65-F5344CB8AC3E}">
        <p14:creationId xmlns:p14="http://schemas.microsoft.com/office/powerpoint/2010/main" val="127582842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3A7247A-846A-F316-B494-69B42CBF34DD}"/>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cxnSp>
        <p:nvCxnSpPr>
          <p:cNvPr id="4" name="Straight Connector 3">
            <a:extLst>
              <a:ext uri="{FF2B5EF4-FFF2-40B4-BE49-F238E27FC236}">
                <a16:creationId xmlns:a16="http://schemas.microsoft.com/office/drawing/2014/main" id="{884B3AF6-983E-0901-0045-6CDF4E93E1BA}"/>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3C5B7647-403E-A66E-6CF4-0D3A99AA5154}"/>
              </a:ext>
              <a:ext uri="{C183D7F6-B498-43B3-948B-1728B52AA6E4}">
                <adec:decorative xmlns:adec="http://schemas.microsoft.com/office/drawing/2017/decorative" val="1"/>
              </a:ext>
            </a:extLst>
          </p:cNvPr>
          <p:cNvGrpSpPr/>
          <p:nvPr userDrawn="1"/>
        </p:nvGrpSpPr>
        <p:grpSpPr>
          <a:xfrm rot="10800000" flipH="1">
            <a:off x="10488530" y="4210019"/>
            <a:ext cx="754139" cy="1865729"/>
            <a:chOff x="653351" y="2693558"/>
            <a:chExt cx="754139" cy="1865729"/>
          </a:xfrm>
        </p:grpSpPr>
        <p:sp>
          <p:nvSpPr>
            <p:cNvPr id="10" name="Graphic 15">
              <a:extLst>
                <a:ext uri="{FF2B5EF4-FFF2-40B4-BE49-F238E27FC236}">
                  <a16:creationId xmlns:a16="http://schemas.microsoft.com/office/drawing/2014/main" id="{E48E731E-FEF1-9C59-64B0-9CB6E8853912}"/>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1" name="Graphic 12">
              <a:extLst>
                <a:ext uri="{FF2B5EF4-FFF2-40B4-BE49-F238E27FC236}">
                  <a16:creationId xmlns:a16="http://schemas.microsoft.com/office/drawing/2014/main" id="{AFE83BB3-4D12-8E20-CA93-1834D7F0A43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2" name="Graphic 12">
              <a:extLst>
                <a:ext uri="{FF2B5EF4-FFF2-40B4-BE49-F238E27FC236}">
                  <a16:creationId xmlns:a16="http://schemas.microsoft.com/office/drawing/2014/main" id="{3EB1D810-BC05-6C0E-0DE4-3604EBAADCC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gr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41680" y="430482"/>
            <a:ext cx="10500989"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807038" y="2465539"/>
            <a:ext cx="3774587" cy="3723753"/>
          </a:xfrm>
        </p:spPr>
        <p:txBody>
          <a:bodyPr/>
          <a:lstStyle>
            <a:lvl1pPr marL="342900" indent="-342900">
              <a:lnSpc>
                <a:spcPct val="120000"/>
              </a:lnSpc>
              <a:spcBef>
                <a:spcPts val="1000"/>
              </a:spcBef>
              <a:buClr>
                <a:schemeClr val="accent3">
                  <a:lumMod val="75000"/>
                </a:schemeClr>
              </a:buClr>
              <a:buFont typeface="+mj-lt"/>
              <a:buAutoNum type="arabicPeriod"/>
              <a:defRPr sz="1800" spc="0" baseline="0">
                <a:solidFill>
                  <a:schemeClr val="bg1"/>
                </a:solidFill>
                <a:latin typeface="+mn-lt"/>
              </a:defRPr>
            </a:lvl1pPr>
            <a:lvl2pPr marL="626364" indent="-342900">
              <a:lnSpc>
                <a:spcPct val="120000"/>
              </a:lnSpc>
              <a:spcBef>
                <a:spcPts val="1000"/>
              </a:spcBef>
              <a:buClr>
                <a:schemeClr val="accent3">
                  <a:lumMod val="75000"/>
                </a:schemeClr>
              </a:buClr>
              <a:buFont typeface="+mj-lt"/>
              <a:buAutoNum type="alphaLcPeriod"/>
              <a:defRPr sz="1800" spc="0">
                <a:solidFill>
                  <a:schemeClr val="bg1"/>
                </a:solidFill>
                <a:latin typeface="+mn-lt"/>
              </a:defRPr>
            </a:lvl2pPr>
            <a:lvl3pPr marL="918972" indent="-342900">
              <a:lnSpc>
                <a:spcPct val="120000"/>
              </a:lnSpc>
              <a:spcBef>
                <a:spcPts val="1000"/>
              </a:spcBef>
              <a:buClr>
                <a:schemeClr val="accent3">
                  <a:lumMod val="75000"/>
                </a:schemeClr>
              </a:buClr>
              <a:buFont typeface="+mj-lt"/>
              <a:buAutoNum type="arabicParenR"/>
              <a:defRPr sz="1800" spc="0">
                <a:solidFill>
                  <a:schemeClr val="bg1"/>
                </a:solidFill>
                <a:latin typeface="+mn-lt"/>
              </a:defRPr>
            </a:lvl3pPr>
            <a:lvl4pPr marL="1209294" indent="-342900">
              <a:lnSpc>
                <a:spcPct val="120000"/>
              </a:lnSpc>
              <a:spcBef>
                <a:spcPts val="1000"/>
              </a:spcBef>
              <a:buClr>
                <a:schemeClr val="accent3">
                  <a:lumMod val="75000"/>
                </a:schemeClr>
              </a:buClr>
              <a:buFont typeface="+mj-lt"/>
              <a:buAutoNum type="alphaLcParen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4927600" y="2465539"/>
            <a:ext cx="6315069" cy="3723753"/>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Tree>
    <p:extLst>
      <p:ext uri="{BB962C8B-B14F-4D97-AF65-F5344CB8AC3E}">
        <p14:creationId xmlns:p14="http://schemas.microsoft.com/office/powerpoint/2010/main" val="96622275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a:t>Presentation title</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79" r:id="rId2"/>
    <p:sldLayoutId id="2147483669" r:id="rId3"/>
    <p:sldLayoutId id="2147483672" r:id="rId4"/>
    <p:sldLayoutId id="2147483673" r:id="rId5"/>
    <p:sldLayoutId id="2147483674" r:id="rId6"/>
    <p:sldLayoutId id="2147483671" r:id="rId7"/>
    <p:sldLayoutId id="2147483675" r:id="rId8"/>
    <p:sldLayoutId id="2147483676" r:id="rId9"/>
    <p:sldLayoutId id="2147483670" r:id="rId10"/>
    <p:sldLayoutId id="2147483677" r:id="rId11"/>
    <p:sldLayoutId id="2147483678" r:id="rId12"/>
    <p:sldLayoutId id="2147483664" r:id="rId13"/>
    <p:sldLayoutId id="2147483663" r:id="rId14"/>
  </p:sldLayoutIdLst>
  <p:hf hdr="0" ftr="0" dt="0"/>
  <p:txStyles>
    <p:titleStyle>
      <a:lvl1pPr algn="l" defTabSz="914400" rtl="0" eaLnBrk="1" latinLnBrk="0" hangingPunct="1">
        <a:lnSpc>
          <a:spcPct val="90000"/>
        </a:lnSpc>
        <a:spcBef>
          <a:spcPct val="0"/>
        </a:spcBef>
        <a:buNone/>
        <a:defRPr sz="4400" kern="1200" spc="300" baseline="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8.png"/><Relationship Id="rId5" Type="http://schemas.openxmlformats.org/officeDocument/2006/relationships/image" Target="../media/image1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8.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8.png"/><Relationship Id="rId5" Type="http://schemas.openxmlformats.org/officeDocument/2006/relationships/image" Target="../media/image11.jpe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8.png"/><Relationship Id="rId5" Type="http://schemas.openxmlformats.org/officeDocument/2006/relationships/hyperlink" Target="https://drive.google.com/file/d/1YAxSUU8MN-Up8TCcidMpbTYbq4wKQP3s/view?usp=sharing" TargetMode="Externa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8.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www.cs.toronto.edu/~kriz/cifar.html" TargetMode="External"/><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8.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https://www.topcoder.com/thrive/articles/overview-of-convolutional-neural-networks?utm_source=thrive&amp;utm_campaign=thrive-feed&amp;utm_medium=rss-feed" TargetMode="External"/><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png"/><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png"/><Relationship Id="rId5" Type="http://schemas.openxmlformats.org/officeDocument/2006/relationships/image" Target="../media/image11.jpe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image" Target="../media/image8.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97874EA-2F67-60CD-631F-5A787057F8CE}"/>
              </a:ext>
            </a:extLst>
          </p:cNvPr>
          <p:cNvSpPr>
            <a:spLocks noGrp="1"/>
          </p:cNvSpPr>
          <p:nvPr>
            <p:ph type="title"/>
          </p:nvPr>
        </p:nvSpPr>
        <p:spPr>
          <a:xfrm>
            <a:off x="0" y="304799"/>
            <a:ext cx="12191998" cy="3215641"/>
          </a:xfrm>
        </p:spPr>
        <p:txBody>
          <a:bodyPr anchor="b"/>
          <a:lstStyle/>
          <a:p>
            <a:r>
              <a:rPr lang="en-US" b="1"/>
              <a:t>Summative Assessment: Individual Presentation</a:t>
            </a:r>
          </a:p>
        </p:txBody>
      </p:sp>
      <p:sp>
        <p:nvSpPr>
          <p:cNvPr id="9"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3" y="3670628"/>
            <a:ext cx="12191997" cy="2577772"/>
          </a:xfrm>
        </p:spPr>
        <p:txBody>
          <a:bodyPr/>
          <a:lstStyle/>
          <a:p>
            <a:r>
              <a:rPr lang="en-US" b="1"/>
              <a:t>Neural Network Models for Object Recognition Using</a:t>
            </a:r>
            <a:r>
              <a:rPr lang="en-US"/>
              <a:t> Deep Learning</a:t>
            </a:r>
          </a:p>
          <a:p>
            <a:endParaRPr lang="en-US"/>
          </a:p>
          <a:p>
            <a:endParaRPr lang="en-US"/>
          </a:p>
          <a:p>
            <a:pPr algn="r"/>
            <a:r>
              <a:rPr lang="en-US" sz="2000"/>
              <a:t>Student ID:24397</a:t>
            </a:r>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E810E-8E37-1D8A-245B-020E4E4C0B9F}"/>
              </a:ext>
            </a:extLst>
          </p:cNvPr>
          <p:cNvSpPr>
            <a:spLocks noGrp="1"/>
          </p:cNvSpPr>
          <p:nvPr>
            <p:ph type="title"/>
          </p:nvPr>
        </p:nvSpPr>
        <p:spPr>
          <a:xfrm>
            <a:off x="733563" y="433906"/>
            <a:ext cx="4852228" cy="1327464"/>
          </a:xfrm>
        </p:spPr>
        <p:txBody>
          <a:bodyPr/>
          <a:lstStyle/>
          <a:p>
            <a:r>
              <a:rPr lang="en-US"/>
              <a:t>Results and Visualisation</a:t>
            </a:r>
          </a:p>
        </p:txBody>
      </p:sp>
      <p:sp>
        <p:nvSpPr>
          <p:cNvPr id="4" name="Slide Number Placeholder 3">
            <a:extLst>
              <a:ext uri="{FF2B5EF4-FFF2-40B4-BE49-F238E27FC236}">
                <a16:creationId xmlns:a16="http://schemas.microsoft.com/office/drawing/2014/main" id="{FD1E69EA-A9E8-C521-7C62-DA1F24879918}"/>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10</a:t>
            </a:fld>
            <a:endParaRPr lang="en-US"/>
          </a:p>
        </p:txBody>
      </p:sp>
      <p:pic>
        <p:nvPicPr>
          <p:cNvPr id="9" name="Content Placeholder 8" descr="A graph of confusion matrix&#10;&#10;AI-generated content may be incorrect.">
            <a:extLst>
              <a:ext uri="{FF2B5EF4-FFF2-40B4-BE49-F238E27FC236}">
                <a16:creationId xmlns:a16="http://schemas.microsoft.com/office/drawing/2014/main" id="{DBB9B717-D333-AF46-E8D6-59AB70967390}"/>
              </a:ext>
            </a:extLst>
          </p:cNvPr>
          <p:cNvPicPr>
            <a:picLocks noGrp="1" noChangeAspect="1"/>
          </p:cNvPicPr>
          <p:nvPr>
            <p:ph sz="quarter" idx="37"/>
          </p:nvPr>
        </p:nvPicPr>
        <p:blipFill>
          <a:blip r:embed="rId5"/>
          <a:stretch>
            <a:fillRect/>
          </a:stretch>
        </p:blipFill>
        <p:spPr>
          <a:xfrm>
            <a:off x="4492910" y="466659"/>
            <a:ext cx="6884788" cy="6124664"/>
          </a:xfrm>
        </p:spPr>
      </p:pic>
      <p:sp>
        <p:nvSpPr>
          <p:cNvPr id="10" name="TextBox 9">
            <a:extLst>
              <a:ext uri="{FF2B5EF4-FFF2-40B4-BE49-F238E27FC236}">
                <a16:creationId xmlns:a16="http://schemas.microsoft.com/office/drawing/2014/main" id="{8F7BAC38-BD24-1E1E-A29F-6818EBBE2832}"/>
              </a:ext>
            </a:extLst>
          </p:cNvPr>
          <p:cNvSpPr txBox="1"/>
          <p:nvPr/>
        </p:nvSpPr>
        <p:spPr>
          <a:xfrm>
            <a:off x="733563" y="2413877"/>
            <a:ext cx="3102941" cy="3693319"/>
          </a:xfrm>
          <a:prstGeom prst="rect">
            <a:avLst/>
          </a:prstGeom>
          <a:noFill/>
        </p:spPr>
        <p:txBody>
          <a:bodyPr wrap="square" rtlCol="0">
            <a:spAutoFit/>
          </a:bodyPr>
          <a:lstStyle/>
          <a:p>
            <a:pPr marL="285750" indent="-285750">
              <a:buFont typeface="Arial" panose="020B0604020202020204" pitchFamily="34" charset="0"/>
              <a:buChar char="•"/>
            </a:pPr>
            <a:r>
              <a:rPr lang="en-US">
                <a:solidFill>
                  <a:schemeClr val="bg1">
                    <a:lumMod val="95000"/>
                  </a:schemeClr>
                </a:solidFill>
              </a:rPr>
              <a:t>Best model: 82.56% test accuracy with MobileNetV2</a:t>
            </a:r>
          </a:p>
          <a:p>
            <a:pPr marL="285750" indent="-285750">
              <a:buFont typeface="Arial" panose="020B0604020202020204" pitchFamily="34" charset="0"/>
              <a:buChar char="•"/>
            </a:pPr>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Final configuration: </a:t>
            </a:r>
          </a:p>
          <a:p>
            <a:r>
              <a:rPr lang="en-US">
                <a:solidFill>
                  <a:schemeClr val="bg1">
                    <a:lumMod val="95000"/>
                  </a:schemeClr>
                </a:solidFill>
              </a:rPr>
              <a:t>     LR = 0.0001</a:t>
            </a:r>
          </a:p>
          <a:p>
            <a:r>
              <a:rPr lang="en-US">
                <a:solidFill>
                  <a:schemeClr val="bg1">
                    <a:lumMod val="95000"/>
                  </a:schemeClr>
                </a:solidFill>
              </a:rPr>
              <a:t>     Batches = 64</a:t>
            </a:r>
          </a:p>
          <a:p>
            <a:r>
              <a:rPr lang="en-US">
                <a:solidFill>
                  <a:schemeClr val="bg1">
                    <a:lumMod val="95000"/>
                  </a:schemeClr>
                </a:solidFill>
              </a:rPr>
              <a:t>     Epochs = 25</a:t>
            </a:r>
          </a:p>
          <a:p>
            <a:r>
              <a:rPr lang="en-US">
                <a:solidFill>
                  <a:schemeClr val="bg1">
                    <a:lumMod val="95000"/>
                  </a:schemeClr>
                </a:solidFill>
              </a:rPr>
              <a:t>     Dense Units = 256</a:t>
            </a:r>
          </a:p>
          <a:p>
            <a:pPr marL="285750" indent="-285750">
              <a:buFont typeface="Arial" panose="020B0604020202020204" pitchFamily="34" charset="0"/>
              <a:buChar char="•"/>
            </a:pPr>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Misclassifications occurred mainly between similar classes</a:t>
            </a:r>
          </a:p>
        </p:txBody>
      </p:sp>
      <p:pic>
        <p:nvPicPr>
          <p:cNvPr id="31" name="Audio 30">
            <a:hlinkClick r:id="" action="ppaction://media"/>
            <a:extLst>
              <a:ext uri="{FF2B5EF4-FFF2-40B4-BE49-F238E27FC236}">
                <a16:creationId xmlns:a16="http://schemas.microsoft.com/office/drawing/2014/main" id="{D203DA01-AC4C-CBF4-48FE-606FCA56CD4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9695288"/>
      </p:ext>
    </p:extLst>
  </p:cSld>
  <p:clrMapOvr>
    <a:masterClrMapping/>
  </p:clrMapOvr>
  <mc:AlternateContent xmlns:mc="http://schemas.openxmlformats.org/markup-compatibility/2006">
    <mc:Choice xmlns:p14="http://schemas.microsoft.com/office/powerpoint/2010/main" Requires="p14">
      <p:transition spd="slow" p14:dur="2000" advTm="112663"/>
    </mc:Choice>
    <mc:Fallback>
      <p:transition spd="slow" advTm="112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EF125C3-99F8-5ABF-1328-0370F112121B}"/>
              </a:ext>
            </a:extLst>
          </p:cNvPr>
          <p:cNvSpPr>
            <a:spLocks noGrp="1"/>
          </p:cNvSpPr>
          <p:nvPr>
            <p:ph type="title"/>
          </p:nvPr>
        </p:nvSpPr>
        <p:spPr>
          <a:xfrm>
            <a:off x="835370" y="643842"/>
            <a:ext cx="10515601" cy="1140849"/>
          </a:xfrm>
        </p:spPr>
        <p:txBody>
          <a:bodyPr/>
          <a:lstStyle/>
          <a:p>
            <a:r>
              <a:rPr lang="en-US"/>
              <a:t>Challenges and Potential Improvements</a:t>
            </a:r>
          </a:p>
        </p:txBody>
      </p:sp>
      <p:sp>
        <p:nvSpPr>
          <p:cNvPr id="4" name="Slide Number Placeholder 3">
            <a:extLst>
              <a:ext uri="{FF2B5EF4-FFF2-40B4-BE49-F238E27FC236}">
                <a16:creationId xmlns:a16="http://schemas.microsoft.com/office/drawing/2014/main" id="{48EA189C-8A41-5C63-2470-06541519CBCD}"/>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11</a:t>
            </a:fld>
            <a:endParaRPr lang="en-US"/>
          </a:p>
        </p:txBody>
      </p:sp>
      <p:sp>
        <p:nvSpPr>
          <p:cNvPr id="7" name="TextBox 6">
            <a:extLst>
              <a:ext uri="{FF2B5EF4-FFF2-40B4-BE49-F238E27FC236}">
                <a16:creationId xmlns:a16="http://schemas.microsoft.com/office/drawing/2014/main" id="{F08F2A81-10DB-BF2D-F677-F259ED080175}"/>
              </a:ext>
            </a:extLst>
          </p:cNvPr>
          <p:cNvSpPr txBox="1"/>
          <p:nvPr/>
        </p:nvSpPr>
        <p:spPr>
          <a:xfrm>
            <a:off x="835370" y="2215299"/>
            <a:ext cx="10288259" cy="3970318"/>
          </a:xfrm>
          <a:prstGeom prst="rect">
            <a:avLst/>
          </a:prstGeom>
          <a:noFill/>
        </p:spPr>
        <p:txBody>
          <a:bodyPr wrap="square" rtlCol="0">
            <a:spAutoFit/>
          </a:bodyPr>
          <a:lstStyle/>
          <a:p>
            <a:pPr marL="285750" indent="-285750">
              <a:buFont typeface="Arial" panose="020B0604020202020204" pitchFamily="34" charset="0"/>
              <a:buChar char="•"/>
            </a:pPr>
            <a:r>
              <a:rPr lang="en-US">
                <a:solidFill>
                  <a:schemeClr val="bg1">
                    <a:lumMod val="95000"/>
                  </a:schemeClr>
                </a:solidFill>
              </a:rPr>
              <a:t>The initial model, VGG16, caused out-of-memory (OOM) errors due to its high computational demand and 224x224 image size requirement.</a:t>
            </a:r>
          </a:p>
          <a:p>
            <a:pPr marL="285750" indent="-285750">
              <a:buFont typeface="Arial" panose="020B0604020202020204" pitchFamily="34" charset="0"/>
              <a:buChar char="•"/>
            </a:pPr>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Attempted to resolve this using Google Colab with more powerful GPUs, but even then, training was inefficient and unstable.</a:t>
            </a:r>
          </a:p>
          <a:p>
            <a:pPr marL="285750" indent="-285750">
              <a:buFont typeface="Arial" panose="020B0604020202020204" pitchFamily="34" charset="0"/>
              <a:buChar char="•"/>
            </a:pPr>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Ultimately, the solution was to downscale the input images to 96x96 and switch to MobileNetV2, which is faster and more efficient for low-resource environments.</a:t>
            </a:r>
          </a:p>
          <a:p>
            <a:pPr marL="285750" indent="-285750">
              <a:buFont typeface="Arial" panose="020B0604020202020204" pitchFamily="34" charset="0"/>
              <a:buChar char="•"/>
            </a:pPr>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Possible improvements include applying transformations such as rotations, random crops, horizontal flips, or adding noise could enhance data diversity and improve model robustness.</a:t>
            </a:r>
          </a:p>
          <a:p>
            <a:pPr marL="285750" indent="-285750">
              <a:buFont typeface="Arial" panose="020B0604020202020204" pitchFamily="34" charset="0"/>
              <a:buChar char="•"/>
            </a:pPr>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Another potential option are techniques like learning rate decay, which could replace the fixed learning rate to allow the model to converge more effectively.</a:t>
            </a:r>
          </a:p>
        </p:txBody>
      </p:sp>
      <p:pic>
        <p:nvPicPr>
          <p:cNvPr id="21" name="Audio 20">
            <a:hlinkClick r:id="" action="ppaction://media"/>
            <a:extLst>
              <a:ext uri="{FF2B5EF4-FFF2-40B4-BE49-F238E27FC236}">
                <a16:creationId xmlns:a16="http://schemas.microsoft.com/office/drawing/2014/main" id="{CD189D03-DC23-FD19-D04F-BFA07CE4A59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04068007"/>
      </p:ext>
    </p:extLst>
  </p:cSld>
  <p:clrMapOvr>
    <a:masterClrMapping/>
  </p:clrMapOvr>
  <mc:AlternateContent xmlns:mc="http://schemas.openxmlformats.org/markup-compatibility/2006">
    <mc:Choice xmlns:p14="http://schemas.microsoft.com/office/powerpoint/2010/main" Requires="p14">
      <p:transition spd="slow" p14:dur="2000" advTm="89069"/>
    </mc:Choice>
    <mc:Fallback>
      <p:transition spd="slow" advTm="890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EB8B-0AB9-7554-AEEA-E8D744959E9A}"/>
              </a:ext>
            </a:extLst>
          </p:cNvPr>
          <p:cNvSpPr>
            <a:spLocks noGrp="1"/>
          </p:cNvSpPr>
          <p:nvPr>
            <p:ph type="title"/>
          </p:nvPr>
        </p:nvSpPr>
        <p:spPr>
          <a:xfrm>
            <a:off x="6889627" y="173736"/>
            <a:ext cx="4352662" cy="2203704"/>
          </a:xfrm>
        </p:spPr>
        <p:txBody>
          <a:bodyPr/>
          <a:lstStyle/>
          <a:p>
            <a:pPr lvl="0"/>
            <a:r>
              <a:rPr lang="en-US" noProof="0"/>
              <a:t>conclusions</a:t>
            </a:r>
          </a:p>
        </p:txBody>
      </p:sp>
      <p:pic>
        <p:nvPicPr>
          <p:cNvPr id="6" name="Picture Placeholder 5" descr="A blue and purple spiral">
            <a:extLst>
              <a:ext uri="{FF2B5EF4-FFF2-40B4-BE49-F238E27FC236}">
                <a16:creationId xmlns:a16="http://schemas.microsoft.com/office/drawing/2014/main" id="{05B64636-376E-96D4-B550-D764B2C6A6A7}"/>
              </a:ext>
            </a:extLst>
          </p:cNvPr>
          <p:cNvPicPr>
            <a:picLocks noGrp="1" noChangeAspect="1"/>
          </p:cNvPicPr>
          <p:nvPr>
            <p:ph type="pic" sz="quarter" idx="37"/>
          </p:nvPr>
        </p:nvPicPr>
        <p:blipFill rotWithShape="1">
          <a:blip r:embed="rId5" cstate="screen">
            <a:extLst>
              <a:ext uri="{28A0092B-C50C-407E-A947-70E740481C1C}">
                <a14:useLocalDpi xmlns:a14="http://schemas.microsoft.com/office/drawing/2010/main"/>
              </a:ext>
            </a:extLst>
          </a:blip>
          <a:srcRect t="202" b="202"/>
          <a:stretch/>
        </p:blipFill>
        <p:spPr>
          <a:xfrm>
            <a:off x="336550" y="336550"/>
            <a:ext cx="5303640" cy="6184900"/>
          </a:xfrm>
        </p:spPr>
      </p:pic>
      <p:sp>
        <p:nvSpPr>
          <p:cNvPr id="4" name="Slide Number Placeholder 3">
            <a:extLst>
              <a:ext uri="{FF2B5EF4-FFF2-40B4-BE49-F238E27FC236}">
                <a16:creationId xmlns:a16="http://schemas.microsoft.com/office/drawing/2014/main" id="{921DB868-BEE2-49F7-9AC5-A3B143880250}"/>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12</a:t>
            </a:fld>
            <a:endParaRPr lang="en-US"/>
          </a:p>
        </p:txBody>
      </p:sp>
      <p:sp>
        <p:nvSpPr>
          <p:cNvPr id="8" name="TextBox 7">
            <a:extLst>
              <a:ext uri="{FF2B5EF4-FFF2-40B4-BE49-F238E27FC236}">
                <a16:creationId xmlns:a16="http://schemas.microsoft.com/office/drawing/2014/main" id="{27B5086D-A437-D23D-5108-7BDABEB1B28C}"/>
              </a:ext>
            </a:extLst>
          </p:cNvPr>
          <p:cNvSpPr txBox="1"/>
          <p:nvPr/>
        </p:nvSpPr>
        <p:spPr>
          <a:xfrm>
            <a:off x="6810245" y="2870582"/>
            <a:ext cx="4661451" cy="3416320"/>
          </a:xfrm>
          <a:prstGeom prst="rect">
            <a:avLst/>
          </a:prstGeom>
          <a:noFill/>
        </p:spPr>
        <p:txBody>
          <a:bodyPr wrap="square" rtlCol="0">
            <a:spAutoFit/>
          </a:bodyPr>
          <a:lstStyle/>
          <a:p>
            <a:pPr marL="285750" indent="-285750">
              <a:buFont typeface="Arial" panose="020B0604020202020204" pitchFamily="34" charset="0"/>
              <a:buChar char="•"/>
            </a:pPr>
            <a:r>
              <a:rPr lang="en-US">
                <a:solidFill>
                  <a:schemeClr val="bg1">
                    <a:lumMod val="95000"/>
                  </a:schemeClr>
                </a:solidFill>
              </a:rPr>
              <a:t>Challenge was to create a deep learning CNN model to train CIFAR-10 dataset</a:t>
            </a:r>
          </a:p>
          <a:p>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More option explored, chose MobileNetV2 which achieved 82% accuracy.</a:t>
            </a:r>
          </a:p>
          <a:p>
            <a:pPr marL="285750" indent="-285750">
              <a:buFont typeface="Arial" panose="020B0604020202020204" pitchFamily="34" charset="0"/>
              <a:buChar char="•"/>
            </a:pPr>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Demonstrated model efficiency despite hardware constraints.</a:t>
            </a:r>
          </a:p>
          <a:p>
            <a:pPr marL="285750" indent="-285750">
              <a:buFont typeface="Arial" panose="020B0604020202020204" pitchFamily="34" charset="0"/>
              <a:buChar char="•"/>
            </a:pPr>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Transfer learning is viable for image classification even with limited resources.</a:t>
            </a:r>
          </a:p>
        </p:txBody>
      </p:sp>
      <p:graphicFrame>
        <p:nvGraphicFramePr>
          <p:cNvPr id="7" name="Table 6">
            <a:extLst>
              <a:ext uri="{FF2B5EF4-FFF2-40B4-BE49-F238E27FC236}">
                <a16:creationId xmlns:a16="http://schemas.microsoft.com/office/drawing/2014/main" id="{A4A62F9A-FB88-D4EB-2B76-3A3CB1681239}"/>
              </a:ext>
            </a:extLst>
          </p:cNvPr>
          <p:cNvGraphicFramePr>
            <a:graphicFrameLocks noGrp="1"/>
          </p:cNvGraphicFramePr>
          <p:nvPr>
            <p:extLst>
              <p:ext uri="{D42A27DB-BD31-4B8C-83A1-F6EECF244321}">
                <p14:modId xmlns:p14="http://schemas.microsoft.com/office/powerpoint/2010/main" val="3963057069"/>
              </p:ext>
            </p:extLst>
          </p:nvPr>
        </p:nvGraphicFramePr>
        <p:xfrm>
          <a:off x="956894" y="1623395"/>
          <a:ext cx="4062952" cy="3611210"/>
        </p:xfrm>
        <a:graphic>
          <a:graphicData uri="http://schemas.openxmlformats.org/drawingml/2006/table">
            <a:tbl>
              <a:tblPr firstRow="1" bandRow="1">
                <a:tableStyleId>{93296810-A885-4BE3-A3E7-6D5BEEA58F35}</a:tableStyleId>
              </a:tblPr>
              <a:tblGrid>
                <a:gridCol w="2031476">
                  <a:extLst>
                    <a:ext uri="{9D8B030D-6E8A-4147-A177-3AD203B41FA5}">
                      <a16:colId xmlns:a16="http://schemas.microsoft.com/office/drawing/2014/main" val="3600802768"/>
                    </a:ext>
                  </a:extLst>
                </a:gridCol>
                <a:gridCol w="2031476">
                  <a:extLst>
                    <a:ext uri="{9D8B030D-6E8A-4147-A177-3AD203B41FA5}">
                      <a16:colId xmlns:a16="http://schemas.microsoft.com/office/drawing/2014/main" val="4049380504"/>
                    </a:ext>
                  </a:extLst>
                </a:gridCol>
              </a:tblGrid>
              <a:tr h="401612">
                <a:tc>
                  <a:txBody>
                    <a:bodyPr/>
                    <a:lstStyle/>
                    <a:p>
                      <a:pPr algn="ctr"/>
                      <a:r>
                        <a:rPr lang="en-US">
                          <a:solidFill>
                            <a:srgbClr val="05202E"/>
                          </a:solidFill>
                        </a:rPr>
                        <a:t>MobileNetV2 </a:t>
                      </a:r>
                    </a:p>
                  </a:txBody>
                  <a:tcPr/>
                </a:tc>
                <a:tc>
                  <a:txBody>
                    <a:bodyPr/>
                    <a:lstStyle/>
                    <a:p>
                      <a:pPr algn="ctr"/>
                      <a:r>
                        <a:rPr lang="en-US">
                          <a:solidFill>
                            <a:srgbClr val="05202E"/>
                          </a:solidFill>
                        </a:rPr>
                        <a:t>VGG16</a:t>
                      </a:r>
                    </a:p>
                  </a:txBody>
                  <a:tcPr/>
                </a:tc>
                <a:extLst>
                  <a:ext uri="{0D108BD9-81ED-4DB2-BD59-A6C34878D82A}">
                    <a16:rowId xmlns:a16="http://schemas.microsoft.com/office/drawing/2014/main" val="2994319232"/>
                  </a:ext>
                </a:extLst>
              </a:tr>
              <a:tr h="390804">
                <a:tc>
                  <a:txBody>
                    <a:bodyPr/>
                    <a:lstStyle/>
                    <a:p>
                      <a:pPr algn="ctr"/>
                      <a:r>
                        <a:rPr lang="en-US"/>
                        <a:t>82.56% accuracy</a:t>
                      </a:r>
                    </a:p>
                  </a:txBody>
                  <a:tcPr/>
                </a:tc>
                <a:tc>
                  <a:txBody>
                    <a:bodyPr/>
                    <a:lstStyle/>
                    <a:p>
                      <a:pPr algn="ctr"/>
                      <a:r>
                        <a:rPr lang="en-US"/>
                        <a:t>68.88% accuracy</a:t>
                      </a:r>
                    </a:p>
                  </a:txBody>
                  <a:tcPr/>
                </a:tc>
                <a:extLst>
                  <a:ext uri="{0D108BD9-81ED-4DB2-BD59-A6C34878D82A}">
                    <a16:rowId xmlns:a16="http://schemas.microsoft.com/office/drawing/2014/main" val="2175839414"/>
                  </a:ext>
                </a:extLst>
              </a:tr>
              <a:tr h="1263597">
                <a:tc>
                  <a:txBody>
                    <a:bodyPr/>
                    <a:lstStyle/>
                    <a:p>
                      <a:pPr algn="ctr"/>
                      <a:r>
                        <a:rPr lang="en-US"/>
                        <a:t>Epochs = 25 Batch size = 64</a:t>
                      </a:r>
                    </a:p>
                    <a:p>
                      <a:pPr algn="ctr"/>
                      <a:r>
                        <a:rPr lang="en-US"/>
                        <a:t> LR = 0.0001, Dense units = 256</a:t>
                      </a:r>
                    </a:p>
                  </a:txBody>
                  <a:tcPr/>
                </a:tc>
                <a:tc>
                  <a:txBody>
                    <a:bodyPr/>
                    <a:lstStyle/>
                    <a:p>
                      <a:pPr algn="ctr"/>
                      <a:r>
                        <a:rPr lang="en-US"/>
                        <a:t>Epochs = 10 Batch size = 32</a:t>
                      </a:r>
                    </a:p>
                    <a:p>
                      <a:pPr algn="ctr"/>
                      <a:r>
                        <a:rPr lang="en-US"/>
                        <a:t> LR = 0.001, Dense units = 256</a:t>
                      </a:r>
                    </a:p>
                  </a:txBody>
                  <a:tcPr/>
                </a:tc>
                <a:extLst>
                  <a:ext uri="{0D108BD9-81ED-4DB2-BD59-A6C34878D82A}">
                    <a16:rowId xmlns:a16="http://schemas.microsoft.com/office/drawing/2014/main" val="2002228535"/>
                  </a:ext>
                </a:extLst>
              </a:tr>
              <a:tr h="1555197">
                <a:tc>
                  <a:txBody>
                    <a:bodyPr/>
                    <a:lstStyle/>
                    <a:p>
                      <a:pPr algn="ctr"/>
                      <a:r>
                        <a:rPr lang="en-US"/>
                        <a:t>Better than VGG16, faster, perfect for fine-tuning and resource-efficient</a:t>
                      </a:r>
                    </a:p>
                  </a:txBody>
                  <a:tcPr/>
                </a:tc>
                <a:tc>
                  <a:txBody>
                    <a:bodyPr/>
                    <a:lstStyle/>
                    <a:p>
                      <a:pPr algn="ctr"/>
                      <a:r>
                        <a:rPr lang="en-US"/>
                        <a:t>Caused out-of-memory errors, tendency of overfitting, slow</a:t>
                      </a:r>
                    </a:p>
                  </a:txBody>
                  <a:tcPr/>
                </a:tc>
                <a:extLst>
                  <a:ext uri="{0D108BD9-81ED-4DB2-BD59-A6C34878D82A}">
                    <a16:rowId xmlns:a16="http://schemas.microsoft.com/office/drawing/2014/main" val="1962921818"/>
                  </a:ext>
                </a:extLst>
              </a:tr>
            </a:tbl>
          </a:graphicData>
        </a:graphic>
      </p:graphicFrame>
      <p:pic>
        <p:nvPicPr>
          <p:cNvPr id="29" name="Audio 28">
            <a:hlinkClick r:id="" action="ppaction://media"/>
            <a:extLst>
              <a:ext uri="{FF2B5EF4-FFF2-40B4-BE49-F238E27FC236}">
                <a16:creationId xmlns:a16="http://schemas.microsoft.com/office/drawing/2014/main" id="{FEA4746A-B955-6862-993A-111C478CFA1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79715066"/>
      </p:ext>
    </p:extLst>
  </p:cSld>
  <p:clrMapOvr>
    <a:masterClrMapping/>
  </p:clrMapOvr>
  <mc:AlternateContent xmlns:mc="http://schemas.openxmlformats.org/markup-compatibility/2006">
    <mc:Choice xmlns:p14="http://schemas.microsoft.com/office/powerpoint/2010/main" Requires="p14">
      <p:transition spd="slow" p14:dur="2000" advTm="70153"/>
    </mc:Choice>
    <mc:Fallback>
      <p:transition spd="slow" advTm="701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A6E88-BE42-85AA-6CCD-E50BBE2FB582}"/>
              </a:ext>
            </a:extLst>
          </p:cNvPr>
          <p:cNvSpPr>
            <a:spLocks noGrp="1"/>
          </p:cNvSpPr>
          <p:nvPr>
            <p:ph type="title"/>
          </p:nvPr>
        </p:nvSpPr>
        <p:spPr/>
        <p:txBody>
          <a:bodyPr/>
          <a:lstStyle/>
          <a:p>
            <a:r>
              <a:rPr lang="en-US"/>
              <a:t>demonstration</a:t>
            </a:r>
          </a:p>
        </p:txBody>
      </p:sp>
      <p:sp>
        <p:nvSpPr>
          <p:cNvPr id="4" name="Slide Number Placeholder 3">
            <a:extLst>
              <a:ext uri="{FF2B5EF4-FFF2-40B4-BE49-F238E27FC236}">
                <a16:creationId xmlns:a16="http://schemas.microsoft.com/office/drawing/2014/main" id="{AE4AAB6A-596B-D53A-2C4E-6375B8D40F9A}"/>
              </a:ext>
            </a:extLst>
          </p:cNvPr>
          <p:cNvSpPr>
            <a:spLocks noGrp="1"/>
          </p:cNvSpPr>
          <p:nvPr>
            <p:ph type="sldNum" sz="quarter" idx="12"/>
          </p:nvPr>
        </p:nvSpPr>
        <p:spPr/>
        <p:txBody>
          <a:bodyPr/>
          <a:lstStyle/>
          <a:p>
            <a:fld id="{FE024F78-56A6-7740-B68D-8D4D026EDF3F}" type="slidenum">
              <a:rPr lang="en-US" smtClean="0"/>
              <a:pPr/>
              <a:t>13</a:t>
            </a:fld>
            <a:endParaRPr lang="en-US"/>
          </a:p>
        </p:txBody>
      </p:sp>
      <p:sp>
        <p:nvSpPr>
          <p:cNvPr id="5" name="TextBox 4">
            <a:extLst>
              <a:ext uri="{FF2B5EF4-FFF2-40B4-BE49-F238E27FC236}">
                <a16:creationId xmlns:a16="http://schemas.microsoft.com/office/drawing/2014/main" id="{8F908339-839F-370B-37BB-642A0C8FE397}"/>
              </a:ext>
            </a:extLst>
          </p:cNvPr>
          <p:cNvSpPr txBox="1"/>
          <p:nvPr/>
        </p:nvSpPr>
        <p:spPr>
          <a:xfrm>
            <a:off x="835370" y="2234153"/>
            <a:ext cx="10344820" cy="2585323"/>
          </a:xfrm>
          <a:prstGeom prst="rect">
            <a:avLst/>
          </a:prstGeom>
          <a:noFill/>
        </p:spPr>
        <p:txBody>
          <a:bodyPr wrap="square" rtlCol="0">
            <a:spAutoFit/>
          </a:bodyPr>
          <a:lstStyle/>
          <a:p>
            <a:r>
              <a:rPr lang="en-US">
                <a:solidFill>
                  <a:schemeClr val="bg1">
                    <a:lumMod val="95000"/>
                  </a:schemeClr>
                </a:solidFill>
              </a:rPr>
              <a:t>A pre-recorded demonstration of the complete model pipeline, with data loading, model prediction, and a small evaluation can be accessed at the following link:</a:t>
            </a:r>
          </a:p>
          <a:p>
            <a:endParaRPr lang="en-US">
              <a:solidFill>
                <a:schemeClr val="bg1">
                  <a:lumMod val="95000"/>
                </a:schemeClr>
              </a:solidFill>
            </a:endParaRPr>
          </a:p>
          <a:p>
            <a:endParaRPr lang="en-US">
              <a:solidFill>
                <a:schemeClr val="bg1">
                  <a:lumMod val="95000"/>
                </a:schemeClr>
              </a:solidFill>
            </a:endParaRPr>
          </a:p>
          <a:p>
            <a:r>
              <a:rPr lang="en-US">
                <a:solidFill>
                  <a:srgbClr val="00B0F0"/>
                </a:solidFill>
                <a:hlinkClick r:id="rId5">
                  <a:extLst>
                    <a:ext uri="{A12FA001-AC4F-418D-AE19-62706E023703}">
                      <ahyp:hlinkClr xmlns:ahyp="http://schemas.microsoft.com/office/drawing/2018/hyperlinkcolor" val="tx"/>
                    </a:ext>
                  </a:extLst>
                </a:hlinkClick>
              </a:rPr>
              <a:t>https://drive.google.com/file/d/1YAxSUU8MN-Up8TCcidMpbTYbq4wKQP3s/view?usp=sharing</a:t>
            </a:r>
            <a:endParaRPr lang="en-US">
              <a:solidFill>
                <a:srgbClr val="00B0F0"/>
              </a:solidFill>
            </a:endParaRPr>
          </a:p>
          <a:p>
            <a:endParaRPr lang="en-US">
              <a:solidFill>
                <a:schemeClr val="bg1">
                  <a:lumMod val="95000"/>
                </a:schemeClr>
              </a:solidFill>
            </a:endParaRPr>
          </a:p>
          <a:p>
            <a:endParaRPr lang="en-US">
              <a:solidFill>
                <a:schemeClr val="bg1">
                  <a:lumMod val="95000"/>
                </a:schemeClr>
              </a:solidFill>
            </a:endParaRPr>
          </a:p>
          <a:p>
            <a:r>
              <a:rPr lang="en-US">
                <a:solidFill>
                  <a:schemeClr val="bg1">
                    <a:lumMod val="95000"/>
                  </a:schemeClr>
                </a:solidFill>
              </a:rPr>
              <a:t>The video shows the prediction of a single, random test image form the CIFAR-10 dataset, using the trained MobileNetV2 model. A brief visual was created to showcase model performance.</a:t>
            </a:r>
          </a:p>
        </p:txBody>
      </p:sp>
      <p:pic>
        <p:nvPicPr>
          <p:cNvPr id="10" name="Audio 9">
            <a:hlinkClick r:id="" action="ppaction://media"/>
            <a:extLst>
              <a:ext uri="{FF2B5EF4-FFF2-40B4-BE49-F238E27FC236}">
                <a16:creationId xmlns:a16="http://schemas.microsoft.com/office/drawing/2014/main" id="{3A4E0A82-DFF7-79BC-35E6-DFC073D3142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07409648"/>
      </p:ext>
    </p:extLst>
  </p:cSld>
  <p:clrMapOvr>
    <a:masterClrMapping/>
  </p:clrMapOvr>
  <mc:AlternateContent xmlns:mc="http://schemas.openxmlformats.org/markup-compatibility/2006">
    <mc:Choice xmlns:p14="http://schemas.microsoft.com/office/powerpoint/2010/main" Requires="p14">
      <p:transition spd="slow" p14:dur="2000" advTm="20752"/>
    </mc:Choice>
    <mc:Fallback>
      <p:transition spd="slow" advTm="207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78000">
              <a:schemeClr val="accent6">
                <a:lumMod val="50000"/>
              </a:schemeClr>
            </a:gs>
            <a:gs pos="35040">
              <a:srgbClr val="020B11"/>
            </a:gs>
            <a:gs pos="11979">
              <a:schemeClr val="accent4">
                <a:lumMod val="50000"/>
              </a:schemeClr>
            </a:gs>
            <a:gs pos="0">
              <a:schemeClr val="accent4"/>
            </a:gs>
            <a:gs pos="99000">
              <a:schemeClr val="tx2">
                <a:lumMod val="50000"/>
              </a:schemeClr>
            </a:gs>
          </a:gsLst>
          <a:lin ang="7800000" scaled="0"/>
        </a:gra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CE1ABEC8-43FD-4F21-A7D2-70200D86263C}"/>
              </a:ext>
            </a:extLst>
          </p:cNvPr>
          <p:cNvSpPr>
            <a:spLocks noGrp="1"/>
          </p:cNvSpPr>
          <p:nvPr>
            <p:ph type="title"/>
          </p:nvPr>
        </p:nvSpPr>
        <p:spPr>
          <a:xfrm>
            <a:off x="835831" y="173735"/>
            <a:ext cx="4409514" cy="2203704"/>
          </a:xfrm>
        </p:spPr>
        <p:txBody>
          <a:bodyPr/>
          <a:lstStyle/>
          <a:p>
            <a:r>
              <a:rPr lang="en-US"/>
              <a:t>THANK YOU</a:t>
            </a:r>
          </a:p>
        </p:txBody>
      </p:sp>
    </p:spTree>
    <p:extLst>
      <p:ext uri="{BB962C8B-B14F-4D97-AF65-F5344CB8AC3E}">
        <p14:creationId xmlns:p14="http://schemas.microsoft.com/office/powerpoint/2010/main" val="2395464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7F7C5-CBA2-9823-0CBA-5BD773998046}"/>
              </a:ext>
            </a:extLst>
          </p:cNvPr>
          <p:cNvSpPr>
            <a:spLocks noGrp="1"/>
          </p:cNvSpPr>
          <p:nvPr>
            <p:ph type="title"/>
          </p:nvPr>
        </p:nvSpPr>
        <p:spPr>
          <a:xfrm>
            <a:off x="321869" y="579120"/>
            <a:ext cx="11548261" cy="559215"/>
          </a:xfrm>
        </p:spPr>
        <p:txBody>
          <a:bodyPr/>
          <a:lstStyle/>
          <a:p>
            <a:r>
              <a:rPr lang="en-US"/>
              <a:t>Introduction</a:t>
            </a:r>
          </a:p>
        </p:txBody>
      </p:sp>
      <p:sp>
        <p:nvSpPr>
          <p:cNvPr id="3" name="Slide Number Placeholder 2">
            <a:extLst>
              <a:ext uri="{FF2B5EF4-FFF2-40B4-BE49-F238E27FC236}">
                <a16:creationId xmlns:a16="http://schemas.microsoft.com/office/drawing/2014/main" id="{A6A971A9-0C5C-DDFC-67F9-2E5A55F12F67}"/>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2</a:t>
            </a:fld>
            <a:endParaRPr lang="en-US"/>
          </a:p>
        </p:txBody>
      </p:sp>
      <p:sp>
        <p:nvSpPr>
          <p:cNvPr id="7" name="TextBox 6">
            <a:extLst>
              <a:ext uri="{FF2B5EF4-FFF2-40B4-BE49-F238E27FC236}">
                <a16:creationId xmlns:a16="http://schemas.microsoft.com/office/drawing/2014/main" id="{C7BDD4A5-E4BA-2C2F-627F-8DA5F305000D}"/>
              </a:ext>
            </a:extLst>
          </p:cNvPr>
          <p:cNvSpPr txBox="1"/>
          <p:nvPr/>
        </p:nvSpPr>
        <p:spPr>
          <a:xfrm>
            <a:off x="1197623" y="1536052"/>
            <a:ext cx="3498980" cy="4247317"/>
          </a:xfrm>
          <a:prstGeom prst="rect">
            <a:avLst/>
          </a:prstGeom>
          <a:noFill/>
        </p:spPr>
        <p:txBody>
          <a:bodyPr wrap="square" rtlCol="0">
            <a:spAutoFit/>
          </a:bodyPr>
          <a:lstStyle/>
          <a:p>
            <a:pPr marL="285750" indent="-285750">
              <a:buFont typeface="Arial" panose="020B0604020202020204" pitchFamily="34" charset="0"/>
              <a:buChar char="•"/>
            </a:pPr>
            <a:r>
              <a:rPr lang="en-US">
                <a:solidFill>
                  <a:schemeClr val="bg1">
                    <a:lumMod val="95000"/>
                  </a:schemeClr>
                </a:solidFill>
              </a:rPr>
              <a:t>Computer vision trains computers to interpret and identify image features.</a:t>
            </a:r>
          </a:p>
          <a:p>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Project aimed to classify images from the CIFAR-10 dataset using deep learning, specifically CNNs and the pre-trained MobileNetV2.</a:t>
            </a:r>
          </a:p>
          <a:p>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After the model was trained and tested, evaluation includes accuracy, precision, and confusion matrices were ran.</a:t>
            </a:r>
          </a:p>
        </p:txBody>
      </p:sp>
      <p:pic>
        <p:nvPicPr>
          <p:cNvPr id="10" name="Picture 9">
            <a:extLst>
              <a:ext uri="{FF2B5EF4-FFF2-40B4-BE49-F238E27FC236}">
                <a16:creationId xmlns:a16="http://schemas.microsoft.com/office/drawing/2014/main" id="{77D32CF4-FF8A-7A6C-38B8-C5D20084B881}"/>
              </a:ext>
            </a:extLst>
          </p:cNvPr>
          <p:cNvPicPr>
            <a:picLocks noChangeAspect="1"/>
          </p:cNvPicPr>
          <p:nvPr/>
        </p:nvPicPr>
        <p:blipFill>
          <a:blip r:embed="rId5"/>
          <a:stretch>
            <a:fillRect/>
          </a:stretch>
        </p:blipFill>
        <p:spPr>
          <a:xfrm>
            <a:off x="5494468" y="1539551"/>
            <a:ext cx="5240112" cy="3936689"/>
          </a:xfrm>
          <a:prstGeom prst="rect">
            <a:avLst/>
          </a:prstGeom>
        </p:spPr>
      </p:pic>
      <p:sp>
        <p:nvSpPr>
          <p:cNvPr id="11" name="TextBox 10">
            <a:extLst>
              <a:ext uri="{FF2B5EF4-FFF2-40B4-BE49-F238E27FC236}">
                <a16:creationId xmlns:a16="http://schemas.microsoft.com/office/drawing/2014/main" id="{4712F9B3-C3D8-0D48-BCC4-1E0FF368C06C}"/>
              </a:ext>
            </a:extLst>
          </p:cNvPr>
          <p:cNvSpPr txBox="1"/>
          <p:nvPr/>
        </p:nvSpPr>
        <p:spPr>
          <a:xfrm>
            <a:off x="5418268" y="5553075"/>
            <a:ext cx="5240112" cy="307777"/>
          </a:xfrm>
          <a:prstGeom prst="rect">
            <a:avLst/>
          </a:prstGeom>
          <a:noFill/>
        </p:spPr>
        <p:txBody>
          <a:bodyPr wrap="square" rtlCol="0">
            <a:spAutoFit/>
          </a:bodyPr>
          <a:lstStyle/>
          <a:p>
            <a:pPr algn="ctr"/>
            <a:r>
              <a:rPr lang="en-US" sz="1400">
                <a:solidFill>
                  <a:schemeClr val="bg1">
                    <a:lumMod val="95000"/>
                  </a:schemeClr>
                </a:solidFill>
              </a:rPr>
              <a:t>The CIFAR-10 training images and labels. </a:t>
            </a:r>
            <a:r>
              <a:rPr lang="en-US" sz="1400">
                <a:solidFill>
                  <a:schemeClr val="bg1">
                    <a:lumMod val="95000"/>
                  </a:schemeClr>
                </a:solidFill>
                <a:hlinkClick r:id="rId6"/>
              </a:rPr>
              <a:t>Source</a:t>
            </a:r>
            <a:endParaRPr lang="en-US" sz="1400">
              <a:solidFill>
                <a:schemeClr val="bg1">
                  <a:lumMod val="95000"/>
                </a:schemeClr>
              </a:solidFill>
            </a:endParaRPr>
          </a:p>
        </p:txBody>
      </p:sp>
      <p:pic>
        <p:nvPicPr>
          <p:cNvPr id="29" name="Audio 28">
            <a:hlinkClick r:id="" action="ppaction://media"/>
            <a:extLst>
              <a:ext uri="{FF2B5EF4-FFF2-40B4-BE49-F238E27FC236}">
                <a16:creationId xmlns:a16="http://schemas.microsoft.com/office/drawing/2014/main" id="{A6022B84-6850-5452-2ED3-67078637BE0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97193754"/>
      </p:ext>
    </p:extLst>
  </p:cSld>
  <p:clrMapOvr>
    <a:masterClrMapping/>
  </p:clrMapOvr>
  <mc:AlternateContent xmlns:mc="http://schemas.openxmlformats.org/markup-compatibility/2006">
    <mc:Choice xmlns:p14="http://schemas.microsoft.com/office/powerpoint/2010/main" Requires="p14">
      <p:transition spd="slow" p14:dur="2000" advTm="53650"/>
    </mc:Choice>
    <mc:Fallback>
      <p:transition spd="slow" advTm="53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00">
              <a:schemeClr val="tx2"/>
            </a:gs>
            <a:gs pos="79000">
              <a:schemeClr val="accent6"/>
            </a:gs>
            <a:gs pos="31000">
              <a:srgbClr val="02090E"/>
            </a:gs>
            <a:gs pos="14000">
              <a:schemeClr val="accent4">
                <a:lumMod val="75000"/>
              </a:schemeClr>
            </a:gs>
            <a:gs pos="0">
              <a:schemeClr val="accent4"/>
            </a:gs>
          </a:gsLst>
          <a:lin ang="5400000" scaled="0"/>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FEFE388-CD0B-9671-4D4E-D6D8004C8851}"/>
              </a:ext>
            </a:extLst>
          </p:cNvPr>
          <p:cNvSpPr>
            <a:spLocks noGrp="1"/>
          </p:cNvSpPr>
          <p:nvPr>
            <p:ph type="title"/>
          </p:nvPr>
        </p:nvSpPr>
        <p:spPr>
          <a:xfrm>
            <a:off x="799891" y="912979"/>
            <a:ext cx="4960830" cy="473758"/>
          </a:xfrm>
        </p:spPr>
        <p:txBody>
          <a:bodyPr/>
          <a:lstStyle/>
          <a:p>
            <a:pPr algn="ctr"/>
            <a:r>
              <a:rPr lang="en-US"/>
              <a:t>Convolutional Neural Networks</a:t>
            </a:r>
          </a:p>
        </p:txBody>
      </p:sp>
      <p:sp>
        <p:nvSpPr>
          <p:cNvPr id="4" name="Slide Number Placeholder 3">
            <a:extLst>
              <a:ext uri="{FF2B5EF4-FFF2-40B4-BE49-F238E27FC236}">
                <a16:creationId xmlns:a16="http://schemas.microsoft.com/office/drawing/2014/main" id="{67D6EA54-3083-FB0D-9011-2353791B0495}"/>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3</a:t>
            </a:fld>
            <a:endParaRPr lang="en-US"/>
          </a:p>
        </p:txBody>
      </p:sp>
      <p:pic>
        <p:nvPicPr>
          <p:cNvPr id="6" name="Picture 5">
            <a:extLst>
              <a:ext uri="{FF2B5EF4-FFF2-40B4-BE49-F238E27FC236}">
                <a16:creationId xmlns:a16="http://schemas.microsoft.com/office/drawing/2014/main" id="{9961802A-316E-0C16-AA62-15670DF81456}"/>
              </a:ext>
            </a:extLst>
          </p:cNvPr>
          <p:cNvPicPr>
            <a:picLocks noChangeAspect="1"/>
          </p:cNvPicPr>
          <p:nvPr/>
        </p:nvPicPr>
        <p:blipFill>
          <a:blip r:embed="rId5"/>
          <a:stretch>
            <a:fillRect/>
          </a:stretch>
        </p:blipFill>
        <p:spPr>
          <a:xfrm>
            <a:off x="6265740" y="2105274"/>
            <a:ext cx="5829805" cy="2758679"/>
          </a:xfrm>
          <a:prstGeom prst="rect">
            <a:avLst/>
          </a:prstGeom>
        </p:spPr>
      </p:pic>
      <p:sp>
        <p:nvSpPr>
          <p:cNvPr id="9" name="Picture Placeholder 8">
            <a:extLst>
              <a:ext uri="{FF2B5EF4-FFF2-40B4-BE49-F238E27FC236}">
                <a16:creationId xmlns:a16="http://schemas.microsoft.com/office/drawing/2014/main" id="{6C381BDC-D2BC-6DDF-38B1-07D4D37B92F8}"/>
              </a:ext>
            </a:extLst>
          </p:cNvPr>
          <p:cNvSpPr>
            <a:spLocks noGrp="1"/>
          </p:cNvSpPr>
          <p:nvPr>
            <p:ph type="pic" sz="quarter" idx="13"/>
          </p:nvPr>
        </p:nvSpPr>
        <p:spPr>
          <a:xfrm>
            <a:off x="6561284" y="4995217"/>
            <a:ext cx="5322887" cy="549858"/>
          </a:xfrm>
        </p:spPr>
        <p:txBody>
          <a:bodyPr/>
          <a:lstStyle/>
          <a:p>
            <a:r>
              <a:rPr lang="en-US" sz="1400">
                <a:solidFill>
                  <a:schemeClr val="bg1">
                    <a:lumMod val="95000"/>
                  </a:schemeClr>
                </a:solidFill>
              </a:rPr>
              <a:t>Simple diagram of the CNN architecture. </a:t>
            </a:r>
            <a:r>
              <a:rPr lang="en-US" sz="1400">
                <a:solidFill>
                  <a:schemeClr val="bg1">
                    <a:lumMod val="95000"/>
                  </a:schemeClr>
                </a:solidFill>
                <a:hlinkClick r:id="rId6"/>
              </a:rPr>
              <a:t>Source</a:t>
            </a:r>
            <a:endParaRPr lang="en-US" sz="1400"/>
          </a:p>
        </p:txBody>
      </p:sp>
      <p:sp>
        <p:nvSpPr>
          <p:cNvPr id="13" name="TextBox 12">
            <a:extLst>
              <a:ext uri="{FF2B5EF4-FFF2-40B4-BE49-F238E27FC236}">
                <a16:creationId xmlns:a16="http://schemas.microsoft.com/office/drawing/2014/main" id="{6ABF484F-8A69-05EC-5CFD-3FAAA0941801}"/>
              </a:ext>
            </a:extLst>
          </p:cNvPr>
          <p:cNvSpPr txBox="1"/>
          <p:nvPr/>
        </p:nvSpPr>
        <p:spPr>
          <a:xfrm>
            <a:off x="995834" y="1890406"/>
            <a:ext cx="4201317" cy="3416320"/>
          </a:xfrm>
          <a:prstGeom prst="rect">
            <a:avLst/>
          </a:prstGeom>
          <a:noFill/>
        </p:spPr>
        <p:txBody>
          <a:bodyPr wrap="square" rtlCol="0">
            <a:spAutoFit/>
          </a:bodyPr>
          <a:lstStyle/>
          <a:p>
            <a:pPr marL="285750" indent="-285750">
              <a:buFont typeface="Arial" panose="020B0604020202020204" pitchFamily="34" charset="0"/>
              <a:buChar char="•"/>
            </a:pPr>
            <a:r>
              <a:rPr lang="en-US">
                <a:solidFill>
                  <a:schemeClr val="bg1">
                    <a:lumMod val="95000"/>
                  </a:schemeClr>
                </a:solidFill>
              </a:rPr>
              <a:t>CNNs are a type of deep learning algorithm that make use of multiple layers and convolve filters through images to detect patterns like shapes, edges and textures and generate feature maps.</a:t>
            </a:r>
          </a:p>
          <a:p>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Research shows that CNNs outperform traditional ML techniques when trained with enough data, which is why this algorithm was chosen for the following assignment.</a:t>
            </a:r>
          </a:p>
        </p:txBody>
      </p:sp>
      <p:pic>
        <p:nvPicPr>
          <p:cNvPr id="33" name="Audio 32">
            <a:hlinkClick r:id="" action="ppaction://media"/>
            <a:extLst>
              <a:ext uri="{FF2B5EF4-FFF2-40B4-BE49-F238E27FC236}">
                <a16:creationId xmlns:a16="http://schemas.microsoft.com/office/drawing/2014/main" id="{838C0F82-9DAF-0117-6A34-16D49A878EB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98144966"/>
      </p:ext>
    </p:extLst>
  </p:cSld>
  <p:clrMapOvr>
    <a:masterClrMapping/>
  </p:clrMapOvr>
  <mc:AlternateContent xmlns:mc="http://schemas.openxmlformats.org/markup-compatibility/2006">
    <mc:Choice xmlns:p14="http://schemas.microsoft.com/office/powerpoint/2010/main" Requires="p14">
      <p:transition spd="slow" p14:dur="2000" advTm="48341"/>
    </mc:Choice>
    <mc:Fallback>
      <p:transition spd="slow" advTm="48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60903-003B-273E-3584-5312F76C3EF3}"/>
              </a:ext>
            </a:extLst>
          </p:cNvPr>
          <p:cNvSpPr>
            <a:spLocks noGrp="1"/>
          </p:cNvSpPr>
          <p:nvPr>
            <p:ph type="title"/>
          </p:nvPr>
        </p:nvSpPr>
        <p:spPr>
          <a:xfrm>
            <a:off x="3510942" y="1251432"/>
            <a:ext cx="7420819" cy="642683"/>
          </a:xfrm>
        </p:spPr>
        <p:txBody>
          <a:bodyPr/>
          <a:lstStyle/>
          <a:p>
            <a:pPr algn="ctr"/>
            <a:r>
              <a:rPr lang="en-US"/>
              <a:t>CIFAR-10 Dataset</a:t>
            </a:r>
          </a:p>
        </p:txBody>
      </p:sp>
      <p:graphicFrame>
        <p:nvGraphicFramePr>
          <p:cNvPr id="5" name="Content Placeholder 4">
            <a:extLst>
              <a:ext uri="{FF2B5EF4-FFF2-40B4-BE49-F238E27FC236}">
                <a16:creationId xmlns:a16="http://schemas.microsoft.com/office/drawing/2014/main" id="{40A7DABD-5643-3862-0FC9-21B788474195}"/>
              </a:ext>
            </a:extLst>
          </p:cNvPr>
          <p:cNvGraphicFramePr>
            <a:graphicFrameLocks noGrp="1"/>
          </p:cNvGraphicFramePr>
          <p:nvPr>
            <p:ph sz="quarter" idx="31"/>
            <p:extLst>
              <p:ext uri="{D42A27DB-BD31-4B8C-83A1-F6EECF244321}">
                <p14:modId xmlns:p14="http://schemas.microsoft.com/office/powerpoint/2010/main" val="3968136124"/>
              </p:ext>
            </p:extLst>
          </p:nvPr>
        </p:nvGraphicFramePr>
        <p:xfrm>
          <a:off x="7459825" y="2467688"/>
          <a:ext cx="3914192" cy="4079240"/>
        </p:xfrm>
        <a:graphic>
          <a:graphicData uri="http://schemas.openxmlformats.org/drawingml/2006/table">
            <a:tbl>
              <a:tblPr firstRow="1" bandRow="1">
                <a:tableStyleId>{D7AC3CCA-C797-4891-BE02-D94E43425B78}</a:tableStyleId>
              </a:tblPr>
              <a:tblGrid>
                <a:gridCol w="1957096">
                  <a:extLst>
                    <a:ext uri="{9D8B030D-6E8A-4147-A177-3AD203B41FA5}">
                      <a16:colId xmlns:a16="http://schemas.microsoft.com/office/drawing/2014/main" val="83624556"/>
                    </a:ext>
                  </a:extLst>
                </a:gridCol>
                <a:gridCol w="1957096">
                  <a:extLst>
                    <a:ext uri="{9D8B030D-6E8A-4147-A177-3AD203B41FA5}">
                      <a16:colId xmlns:a16="http://schemas.microsoft.com/office/drawing/2014/main" val="540161070"/>
                    </a:ext>
                  </a:extLst>
                </a:gridCol>
              </a:tblGrid>
              <a:tr h="370840">
                <a:tc>
                  <a:txBody>
                    <a:bodyPr/>
                    <a:lstStyle/>
                    <a:p>
                      <a:pPr algn="ctr"/>
                      <a:r>
                        <a:rPr lang="en-US">
                          <a:effectLst/>
                        </a:rPr>
                        <a:t>Label</a:t>
                      </a:r>
                    </a:p>
                  </a:txBody>
                  <a:tcPr anchor="ctr"/>
                </a:tc>
                <a:tc>
                  <a:txBody>
                    <a:bodyPr/>
                    <a:lstStyle/>
                    <a:p>
                      <a:pPr algn="ctr"/>
                      <a:r>
                        <a:rPr lang="en-US"/>
                        <a:t>Description</a:t>
                      </a:r>
                    </a:p>
                  </a:txBody>
                  <a:tcPr anchor="ctr"/>
                </a:tc>
                <a:extLst>
                  <a:ext uri="{0D108BD9-81ED-4DB2-BD59-A6C34878D82A}">
                    <a16:rowId xmlns:a16="http://schemas.microsoft.com/office/drawing/2014/main" val="3623894358"/>
                  </a:ext>
                </a:extLst>
              </a:tr>
              <a:tr h="370840">
                <a:tc>
                  <a:txBody>
                    <a:bodyPr/>
                    <a:lstStyle/>
                    <a:p>
                      <a:pPr algn="ctr"/>
                      <a:r>
                        <a:rPr lang="en-US">
                          <a:effectLst/>
                        </a:rPr>
                        <a:t>0</a:t>
                      </a:r>
                    </a:p>
                  </a:txBody>
                  <a:tcPr anchor="ctr"/>
                </a:tc>
                <a:tc>
                  <a:txBody>
                    <a:bodyPr/>
                    <a:lstStyle/>
                    <a:p>
                      <a:pPr algn="ctr"/>
                      <a:r>
                        <a:rPr lang="en-US"/>
                        <a:t>airplane</a:t>
                      </a:r>
                    </a:p>
                  </a:txBody>
                  <a:tcPr anchor="ctr"/>
                </a:tc>
                <a:extLst>
                  <a:ext uri="{0D108BD9-81ED-4DB2-BD59-A6C34878D82A}">
                    <a16:rowId xmlns:a16="http://schemas.microsoft.com/office/drawing/2014/main" val="373722661"/>
                  </a:ext>
                </a:extLst>
              </a:tr>
              <a:tr h="370840">
                <a:tc>
                  <a:txBody>
                    <a:bodyPr/>
                    <a:lstStyle/>
                    <a:p>
                      <a:pPr algn="ctr"/>
                      <a:r>
                        <a:rPr lang="en-US">
                          <a:effectLst/>
                        </a:rPr>
                        <a:t>1</a:t>
                      </a:r>
                    </a:p>
                  </a:txBody>
                  <a:tcPr anchor="ctr"/>
                </a:tc>
                <a:tc>
                  <a:txBody>
                    <a:bodyPr/>
                    <a:lstStyle/>
                    <a:p>
                      <a:pPr algn="ctr"/>
                      <a:r>
                        <a:rPr lang="en-US"/>
                        <a:t>automobile</a:t>
                      </a:r>
                    </a:p>
                  </a:txBody>
                  <a:tcPr anchor="ctr"/>
                </a:tc>
                <a:extLst>
                  <a:ext uri="{0D108BD9-81ED-4DB2-BD59-A6C34878D82A}">
                    <a16:rowId xmlns:a16="http://schemas.microsoft.com/office/drawing/2014/main" val="2852017835"/>
                  </a:ext>
                </a:extLst>
              </a:tr>
              <a:tr h="370840">
                <a:tc>
                  <a:txBody>
                    <a:bodyPr/>
                    <a:lstStyle/>
                    <a:p>
                      <a:pPr algn="ctr"/>
                      <a:r>
                        <a:rPr lang="en-US">
                          <a:effectLst/>
                        </a:rPr>
                        <a:t>2</a:t>
                      </a:r>
                    </a:p>
                  </a:txBody>
                  <a:tcPr anchor="ctr"/>
                </a:tc>
                <a:tc>
                  <a:txBody>
                    <a:bodyPr/>
                    <a:lstStyle/>
                    <a:p>
                      <a:pPr algn="ctr"/>
                      <a:r>
                        <a:rPr lang="en-US"/>
                        <a:t>bird</a:t>
                      </a:r>
                    </a:p>
                  </a:txBody>
                  <a:tcPr anchor="ctr"/>
                </a:tc>
                <a:extLst>
                  <a:ext uri="{0D108BD9-81ED-4DB2-BD59-A6C34878D82A}">
                    <a16:rowId xmlns:a16="http://schemas.microsoft.com/office/drawing/2014/main" val="2425332610"/>
                  </a:ext>
                </a:extLst>
              </a:tr>
              <a:tr h="370840">
                <a:tc>
                  <a:txBody>
                    <a:bodyPr/>
                    <a:lstStyle/>
                    <a:p>
                      <a:pPr algn="ctr"/>
                      <a:r>
                        <a:rPr lang="en-US">
                          <a:effectLst/>
                        </a:rPr>
                        <a:t>3</a:t>
                      </a:r>
                    </a:p>
                  </a:txBody>
                  <a:tcPr anchor="ctr"/>
                </a:tc>
                <a:tc>
                  <a:txBody>
                    <a:bodyPr/>
                    <a:lstStyle/>
                    <a:p>
                      <a:pPr algn="ctr"/>
                      <a:r>
                        <a:rPr lang="en-US"/>
                        <a:t>cat</a:t>
                      </a:r>
                    </a:p>
                  </a:txBody>
                  <a:tcPr anchor="ctr"/>
                </a:tc>
                <a:extLst>
                  <a:ext uri="{0D108BD9-81ED-4DB2-BD59-A6C34878D82A}">
                    <a16:rowId xmlns:a16="http://schemas.microsoft.com/office/drawing/2014/main" val="3392660425"/>
                  </a:ext>
                </a:extLst>
              </a:tr>
              <a:tr h="370840">
                <a:tc>
                  <a:txBody>
                    <a:bodyPr/>
                    <a:lstStyle/>
                    <a:p>
                      <a:pPr algn="ctr"/>
                      <a:r>
                        <a:rPr lang="en-US">
                          <a:effectLst/>
                        </a:rPr>
                        <a:t>4</a:t>
                      </a:r>
                    </a:p>
                  </a:txBody>
                  <a:tcPr anchor="ctr"/>
                </a:tc>
                <a:tc>
                  <a:txBody>
                    <a:bodyPr/>
                    <a:lstStyle/>
                    <a:p>
                      <a:pPr algn="ctr"/>
                      <a:r>
                        <a:rPr lang="en-US"/>
                        <a:t>deer</a:t>
                      </a:r>
                    </a:p>
                  </a:txBody>
                  <a:tcPr anchor="ctr"/>
                </a:tc>
                <a:extLst>
                  <a:ext uri="{0D108BD9-81ED-4DB2-BD59-A6C34878D82A}">
                    <a16:rowId xmlns:a16="http://schemas.microsoft.com/office/drawing/2014/main" val="1140614967"/>
                  </a:ext>
                </a:extLst>
              </a:tr>
              <a:tr h="370840">
                <a:tc>
                  <a:txBody>
                    <a:bodyPr/>
                    <a:lstStyle/>
                    <a:p>
                      <a:pPr algn="ctr"/>
                      <a:r>
                        <a:rPr lang="en-US">
                          <a:effectLst/>
                        </a:rPr>
                        <a:t>5</a:t>
                      </a:r>
                    </a:p>
                  </a:txBody>
                  <a:tcPr anchor="ctr"/>
                </a:tc>
                <a:tc>
                  <a:txBody>
                    <a:bodyPr/>
                    <a:lstStyle/>
                    <a:p>
                      <a:pPr algn="ctr"/>
                      <a:r>
                        <a:rPr lang="en-US"/>
                        <a:t>dog</a:t>
                      </a:r>
                    </a:p>
                  </a:txBody>
                  <a:tcPr anchor="ctr"/>
                </a:tc>
                <a:extLst>
                  <a:ext uri="{0D108BD9-81ED-4DB2-BD59-A6C34878D82A}">
                    <a16:rowId xmlns:a16="http://schemas.microsoft.com/office/drawing/2014/main" val="1879175151"/>
                  </a:ext>
                </a:extLst>
              </a:tr>
              <a:tr h="370840">
                <a:tc>
                  <a:txBody>
                    <a:bodyPr/>
                    <a:lstStyle/>
                    <a:p>
                      <a:pPr algn="ctr"/>
                      <a:r>
                        <a:rPr lang="en-US">
                          <a:effectLst/>
                        </a:rPr>
                        <a:t>6</a:t>
                      </a:r>
                    </a:p>
                  </a:txBody>
                  <a:tcPr anchor="ctr"/>
                </a:tc>
                <a:tc>
                  <a:txBody>
                    <a:bodyPr/>
                    <a:lstStyle/>
                    <a:p>
                      <a:pPr algn="ctr"/>
                      <a:r>
                        <a:rPr lang="en-US"/>
                        <a:t>frog</a:t>
                      </a:r>
                    </a:p>
                  </a:txBody>
                  <a:tcPr anchor="ctr"/>
                </a:tc>
                <a:extLst>
                  <a:ext uri="{0D108BD9-81ED-4DB2-BD59-A6C34878D82A}">
                    <a16:rowId xmlns:a16="http://schemas.microsoft.com/office/drawing/2014/main" val="1500639773"/>
                  </a:ext>
                </a:extLst>
              </a:tr>
              <a:tr h="370840">
                <a:tc>
                  <a:txBody>
                    <a:bodyPr/>
                    <a:lstStyle/>
                    <a:p>
                      <a:pPr algn="ctr"/>
                      <a:r>
                        <a:rPr lang="en-US">
                          <a:effectLst/>
                        </a:rPr>
                        <a:t>7</a:t>
                      </a:r>
                    </a:p>
                  </a:txBody>
                  <a:tcPr anchor="ctr"/>
                </a:tc>
                <a:tc>
                  <a:txBody>
                    <a:bodyPr/>
                    <a:lstStyle/>
                    <a:p>
                      <a:pPr algn="ctr"/>
                      <a:r>
                        <a:rPr lang="en-US"/>
                        <a:t>horse</a:t>
                      </a:r>
                    </a:p>
                  </a:txBody>
                  <a:tcPr anchor="ctr"/>
                </a:tc>
                <a:extLst>
                  <a:ext uri="{0D108BD9-81ED-4DB2-BD59-A6C34878D82A}">
                    <a16:rowId xmlns:a16="http://schemas.microsoft.com/office/drawing/2014/main" val="3513303430"/>
                  </a:ext>
                </a:extLst>
              </a:tr>
              <a:tr h="370840">
                <a:tc>
                  <a:txBody>
                    <a:bodyPr/>
                    <a:lstStyle/>
                    <a:p>
                      <a:pPr algn="ctr"/>
                      <a:r>
                        <a:rPr lang="en-US">
                          <a:effectLst/>
                        </a:rPr>
                        <a:t>8</a:t>
                      </a:r>
                    </a:p>
                  </a:txBody>
                  <a:tcPr anchor="ctr"/>
                </a:tc>
                <a:tc>
                  <a:txBody>
                    <a:bodyPr/>
                    <a:lstStyle/>
                    <a:p>
                      <a:pPr algn="ctr"/>
                      <a:r>
                        <a:rPr lang="en-US"/>
                        <a:t>ship</a:t>
                      </a:r>
                    </a:p>
                  </a:txBody>
                  <a:tcPr anchor="ctr"/>
                </a:tc>
                <a:extLst>
                  <a:ext uri="{0D108BD9-81ED-4DB2-BD59-A6C34878D82A}">
                    <a16:rowId xmlns:a16="http://schemas.microsoft.com/office/drawing/2014/main" val="2042634150"/>
                  </a:ext>
                </a:extLst>
              </a:tr>
              <a:tr h="370840">
                <a:tc>
                  <a:txBody>
                    <a:bodyPr/>
                    <a:lstStyle/>
                    <a:p>
                      <a:pPr algn="ctr"/>
                      <a:r>
                        <a:rPr lang="en-US">
                          <a:effectLst/>
                        </a:rPr>
                        <a:t>9</a:t>
                      </a:r>
                    </a:p>
                  </a:txBody>
                  <a:tcPr anchor="ctr"/>
                </a:tc>
                <a:tc>
                  <a:txBody>
                    <a:bodyPr/>
                    <a:lstStyle/>
                    <a:p>
                      <a:pPr algn="ctr"/>
                      <a:r>
                        <a:rPr lang="en-US"/>
                        <a:t>truck</a:t>
                      </a:r>
                    </a:p>
                  </a:txBody>
                  <a:tcPr anchor="ctr"/>
                </a:tc>
                <a:extLst>
                  <a:ext uri="{0D108BD9-81ED-4DB2-BD59-A6C34878D82A}">
                    <a16:rowId xmlns:a16="http://schemas.microsoft.com/office/drawing/2014/main" val="603961906"/>
                  </a:ext>
                </a:extLst>
              </a:tr>
            </a:tbl>
          </a:graphicData>
        </a:graphic>
      </p:graphicFrame>
      <p:sp>
        <p:nvSpPr>
          <p:cNvPr id="3" name="Slide Number Placeholder 2">
            <a:extLst>
              <a:ext uri="{FF2B5EF4-FFF2-40B4-BE49-F238E27FC236}">
                <a16:creationId xmlns:a16="http://schemas.microsoft.com/office/drawing/2014/main" id="{64347AE7-D6A2-42FB-3D58-6297742FC352}"/>
              </a:ext>
            </a:extLst>
          </p:cNvPr>
          <p:cNvSpPr>
            <a:spLocks noGrp="1"/>
          </p:cNvSpPr>
          <p:nvPr>
            <p:ph type="sldNum" sz="quarter" idx="12"/>
          </p:nvPr>
        </p:nvSpPr>
        <p:spPr>
          <a:xfrm>
            <a:off x="11597951" y="6226198"/>
            <a:ext cx="286220" cy="365125"/>
          </a:xfrm>
        </p:spPr>
        <p:txBody>
          <a:bodyPr/>
          <a:lstStyle/>
          <a:p>
            <a:fld id="{FE024F78-56A6-7740-B68D-8D4D026EDF3F}" type="slidenum">
              <a:rPr lang="en-US" smtClean="0"/>
              <a:pPr/>
              <a:t>4</a:t>
            </a:fld>
            <a:endParaRPr lang="en-US"/>
          </a:p>
        </p:txBody>
      </p:sp>
      <p:sp>
        <p:nvSpPr>
          <p:cNvPr id="6" name="TextBox 5">
            <a:extLst>
              <a:ext uri="{FF2B5EF4-FFF2-40B4-BE49-F238E27FC236}">
                <a16:creationId xmlns:a16="http://schemas.microsoft.com/office/drawing/2014/main" id="{0561D71D-062B-D414-B435-FBFE0EF9F10D}"/>
              </a:ext>
            </a:extLst>
          </p:cNvPr>
          <p:cNvSpPr txBox="1"/>
          <p:nvPr/>
        </p:nvSpPr>
        <p:spPr>
          <a:xfrm>
            <a:off x="3340359" y="2937647"/>
            <a:ext cx="3620278" cy="3139321"/>
          </a:xfrm>
          <a:prstGeom prst="rect">
            <a:avLst/>
          </a:prstGeom>
          <a:noFill/>
        </p:spPr>
        <p:txBody>
          <a:bodyPr wrap="square" rtlCol="0">
            <a:spAutoFit/>
          </a:bodyPr>
          <a:lstStyle/>
          <a:p>
            <a:pPr marL="285750" indent="-285750">
              <a:buFont typeface="Arial" panose="020B0604020202020204" pitchFamily="34" charset="0"/>
              <a:buChar char="•"/>
            </a:pPr>
            <a:r>
              <a:rPr lang="en-US">
                <a:solidFill>
                  <a:schemeClr val="bg1">
                    <a:lumMod val="95000"/>
                  </a:schemeClr>
                </a:solidFill>
              </a:rPr>
              <a:t>The CIFAR-10 dataset is multi-class, containing 60,000 color images with a size of 32x32, variably spread across 10 classes.</a:t>
            </a:r>
          </a:p>
          <a:p>
            <a:pPr marL="285750" indent="-285750">
              <a:buFont typeface="Arial" panose="020B0604020202020204" pitchFamily="34" charset="0"/>
              <a:buChar char="•"/>
            </a:pPr>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The initial split after importing directly using KERAS is: 50,000 images for the training set and 10,000 images for the testing set.</a:t>
            </a:r>
          </a:p>
        </p:txBody>
      </p:sp>
      <p:pic>
        <p:nvPicPr>
          <p:cNvPr id="11" name="Audio 10">
            <a:hlinkClick r:id="" action="ppaction://media"/>
            <a:extLst>
              <a:ext uri="{FF2B5EF4-FFF2-40B4-BE49-F238E27FC236}">
                <a16:creationId xmlns:a16="http://schemas.microsoft.com/office/drawing/2014/main" id="{814E7AD1-071F-72F9-7D7E-EC4D67D7AD8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62637282"/>
      </p:ext>
    </p:extLst>
  </p:cSld>
  <p:clrMapOvr>
    <a:masterClrMapping/>
  </p:clrMapOvr>
  <mc:AlternateContent xmlns:mc="http://schemas.openxmlformats.org/markup-compatibility/2006">
    <mc:Choice xmlns:p14="http://schemas.microsoft.com/office/powerpoint/2010/main" Requires="p14">
      <p:transition spd="slow" p14:dur="2000" advTm="43564"/>
    </mc:Choice>
    <mc:Fallback>
      <p:transition spd="slow" advTm="43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hidden="1">
            <a:extLst>
              <a:ext uri="{FF2B5EF4-FFF2-40B4-BE49-F238E27FC236}">
                <a16:creationId xmlns:a16="http://schemas.microsoft.com/office/drawing/2014/main" id="{8692FC88-DAD7-F5AD-7831-DE54322108F6}"/>
              </a:ext>
              <a:ext uri="{C183D7F6-B498-43B3-948B-1728B52AA6E4}">
                <adec:decorative xmlns:adec="http://schemas.microsoft.com/office/drawing/2017/decorative" val="1"/>
              </a:ext>
            </a:extLst>
          </p:cNvPr>
          <p:cNvSpPr/>
          <p:nvPr/>
        </p:nvSpPr>
        <p:spPr>
          <a:xfrm>
            <a:off x="1" y="2"/>
            <a:ext cx="12227942" cy="685799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9" name="Title 1">
            <a:extLst>
              <a:ext uri="{FF2B5EF4-FFF2-40B4-BE49-F238E27FC236}">
                <a16:creationId xmlns:a16="http://schemas.microsoft.com/office/drawing/2014/main" id="{0FD6A3FE-1BF6-4C1A-0553-EBD497A69F2D}"/>
              </a:ext>
            </a:extLst>
          </p:cNvPr>
          <p:cNvSpPr>
            <a:spLocks noGrp="1"/>
          </p:cNvSpPr>
          <p:nvPr>
            <p:ph type="title"/>
          </p:nvPr>
        </p:nvSpPr>
        <p:spPr>
          <a:xfrm>
            <a:off x="2932448" y="264161"/>
            <a:ext cx="6327105" cy="930158"/>
          </a:xfrm>
        </p:spPr>
        <p:txBody>
          <a:bodyPr anchor="b"/>
          <a:lstStyle/>
          <a:p>
            <a:r>
              <a:rPr lang="en-US"/>
              <a:t>Machine learning technique</a:t>
            </a:r>
          </a:p>
        </p:txBody>
      </p:sp>
      <p:sp>
        <p:nvSpPr>
          <p:cNvPr id="5" name="TextBox 4">
            <a:extLst>
              <a:ext uri="{FF2B5EF4-FFF2-40B4-BE49-F238E27FC236}">
                <a16:creationId xmlns:a16="http://schemas.microsoft.com/office/drawing/2014/main" id="{265EECFF-1A45-A9B9-B4A8-C6E8944E0109}"/>
              </a:ext>
            </a:extLst>
          </p:cNvPr>
          <p:cNvSpPr txBox="1"/>
          <p:nvPr/>
        </p:nvSpPr>
        <p:spPr>
          <a:xfrm>
            <a:off x="1337388" y="1520890"/>
            <a:ext cx="9517224" cy="4832092"/>
          </a:xfrm>
          <a:prstGeom prst="rect">
            <a:avLst/>
          </a:prstGeom>
          <a:noFill/>
        </p:spPr>
        <p:txBody>
          <a:bodyPr wrap="square" rtlCol="0">
            <a:spAutoFit/>
          </a:bodyPr>
          <a:lstStyle/>
          <a:p>
            <a:pPr marL="285750" indent="-285750">
              <a:buFont typeface="Arial" panose="020B0604020202020204" pitchFamily="34" charset="0"/>
              <a:buChar char="•"/>
            </a:pPr>
            <a:r>
              <a:rPr lang="en-US" sz="2000">
                <a:solidFill>
                  <a:schemeClr val="bg1">
                    <a:lumMod val="95000"/>
                  </a:schemeClr>
                </a:solidFill>
                <a:latin typeface="Arial" panose="020B0604020202020204" pitchFamily="34" charset="0"/>
              </a:rPr>
              <a:t>M</a:t>
            </a:r>
            <a:r>
              <a:rPr lang="en-US" sz="2000" b="0" i="0" u="none" strike="noStrike">
                <a:solidFill>
                  <a:schemeClr val="bg1">
                    <a:lumMod val="95000"/>
                  </a:schemeClr>
                </a:solidFill>
                <a:effectLst/>
                <a:latin typeface="Arial" panose="020B0604020202020204" pitchFamily="34" charset="0"/>
              </a:rPr>
              <a:t>odern deep learning approaches often involve using a pre-trained model like VGG16 or MobileNetV2 as a base for the CNN algorithm, saving time</a:t>
            </a:r>
            <a:r>
              <a:rPr lang="en-US" sz="2000">
                <a:solidFill>
                  <a:schemeClr val="bg1">
                    <a:lumMod val="95000"/>
                  </a:schemeClr>
                </a:solidFill>
                <a:latin typeface="Arial" panose="020B0604020202020204" pitchFamily="34" charset="0"/>
              </a:rPr>
              <a:t> and</a:t>
            </a:r>
            <a:r>
              <a:rPr lang="en-US" sz="2000" b="0" i="0" u="none" strike="noStrike">
                <a:solidFill>
                  <a:schemeClr val="bg1">
                    <a:lumMod val="95000"/>
                  </a:schemeClr>
                </a:solidFill>
                <a:effectLst/>
                <a:latin typeface="Arial" panose="020B0604020202020204" pitchFamily="34" charset="0"/>
              </a:rPr>
              <a:t> computational costs</a:t>
            </a:r>
            <a:r>
              <a:rPr lang="en-US" sz="1800" b="0" i="0" u="none" strike="noStrike">
                <a:solidFill>
                  <a:schemeClr val="bg1">
                    <a:lumMod val="95000"/>
                  </a:schemeClr>
                </a:solidFill>
                <a:effectLst/>
                <a:latin typeface="Arial" panose="020B0604020202020204" pitchFamily="34" charset="0"/>
              </a:rPr>
              <a:t>.</a:t>
            </a:r>
          </a:p>
          <a:p>
            <a:pPr marL="285750" indent="-285750">
              <a:buFont typeface="Arial" panose="020B0604020202020204" pitchFamily="34" charset="0"/>
              <a:buChar char="•"/>
            </a:pPr>
            <a:endParaRPr lang="en-US">
              <a:solidFill>
                <a:schemeClr val="bg1">
                  <a:lumMod val="95000"/>
                </a:schemeClr>
              </a:solidFill>
              <a:latin typeface="Arial" panose="020B0604020202020204" pitchFamily="34" charset="0"/>
            </a:endParaRPr>
          </a:p>
          <a:p>
            <a:pPr marL="285750" indent="-285750">
              <a:buFont typeface="Arial" panose="020B0604020202020204" pitchFamily="34" charset="0"/>
              <a:buChar char="•"/>
            </a:pPr>
            <a:r>
              <a:rPr lang="en-US" sz="2000" b="0" i="0" u="none" strike="noStrike">
                <a:solidFill>
                  <a:schemeClr val="bg1">
                    <a:lumMod val="95000"/>
                  </a:schemeClr>
                </a:solidFill>
                <a:effectLst/>
                <a:latin typeface="Arial" panose="020B0604020202020204" pitchFamily="34" charset="0"/>
              </a:rPr>
              <a:t>A larger model was initially chosen, VGG16, but the robustness of it made the option  very resource consuming, slow and with a tendency for overfitting.</a:t>
            </a:r>
          </a:p>
          <a:p>
            <a:endParaRPr lang="en-US" sz="2000" b="0" i="0" u="none" strike="noStrike">
              <a:solidFill>
                <a:schemeClr val="bg1">
                  <a:lumMod val="95000"/>
                </a:schemeClr>
              </a:solidFill>
              <a:effectLst/>
              <a:latin typeface="Arial" panose="020B0604020202020204" pitchFamily="34" charset="0"/>
            </a:endParaRPr>
          </a:p>
          <a:p>
            <a:pPr marL="285750" indent="-285750">
              <a:buFont typeface="Arial" panose="020B0604020202020204" pitchFamily="34" charset="0"/>
              <a:buChar char="•"/>
            </a:pPr>
            <a:endParaRPr lang="en-US">
              <a:solidFill>
                <a:schemeClr val="bg1">
                  <a:lumMod val="95000"/>
                </a:schemeClr>
              </a:solidFill>
              <a:latin typeface="Arial" panose="020B0604020202020204" pitchFamily="34" charset="0"/>
            </a:endParaRPr>
          </a:p>
          <a:p>
            <a:endParaRPr lang="en-US">
              <a:solidFill>
                <a:schemeClr val="bg1">
                  <a:lumMod val="95000"/>
                </a:schemeClr>
              </a:solidFill>
              <a:latin typeface="Arial" panose="020B0604020202020204" pitchFamily="34" charset="0"/>
            </a:endParaRPr>
          </a:p>
          <a:p>
            <a:endParaRPr lang="en-US">
              <a:solidFill>
                <a:schemeClr val="bg1">
                  <a:lumMod val="95000"/>
                </a:schemeClr>
              </a:solidFill>
              <a:latin typeface="Arial" panose="020B0604020202020204" pitchFamily="34" charset="0"/>
            </a:endParaRPr>
          </a:p>
          <a:p>
            <a:pPr marL="285750" indent="-285750">
              <a:buFont typeface="Arial" panose="020B0604020202020204" pitchFamily="34" charset="0"/>
              <a:buChar char="•"/>
            </a:pPr>
            <a:r>
              <a:rPr lang="en-US" sz="2000">
                <a:solidFill>
                  <a:schemeClr val="bg1">
                    <a:lumMod val="95000"/>
                  </a:schemeClr>
                </a:solidFill>
                <a:latin typeface="Arial" panose="020B0604020202020204" pitchFamily="34" charset="0"/>
              </a:rPr>
              <a:t>MobileNetV2 is a modern model, shown to have great performance and offering quicker results with less computational efforts. The picture size was also reduced to 96x96 to ease the strain on memory, which proved to be the better option.</a:t>
            </a:r>
          </a:p>
          <a:p>
            <a:pPr marL="285750" indent="-285750">
              <a:buFont typeface="Arial" panose="020B0604020202020204" pitchFamily="34" charset="0"/>
              <a:buChar char="•"/>
            </a:pPr>
            <a:endParaRPr lang="en-US" sz="1800" b="0" i="0" u="none" strike="noStrike">
              <a:solidFill>
                <a:schemeClr val="bg1">
                  <a:lumMod val="95000"/>
                </a:schemeClr>
              </a:solidFill>
              <a:effectLst/>
              <a:latin typeface="Arial" panose="020B0604020202020204" pitchFamily="34" charset="0"/>
            </a:endParaRPr>
          </a:p>
          <a:p>
            <a:pPr marL="285750" indent="-285750">
              <a:buFont typeface="Arial" panose="020B0604020202020204" pitchFamily="34" charset="0"/>
              <a:buChar char="•"/>
            </a:pPr>
            <a:endParaRPr lang="en-US">
              <a:solidFill>
                <a:schemeClr val="bg1">
                  <a:lumMod val="95000"/>
                </a:schemeClr>
              </a:solidFill>
            </a:endParaRPr>
          </a:p>
        </p:txBody>
      </p:sp>
      <p:pic>
        <p:nvPicPr>
          <p:cNvPr id="8" name="Picture 7">
            <a:extLst>
              <a:ext uri="{FF2B5EF4-FFF2-40B4-BE49-F238E27FC236}">
                <a16:creationId xmlns:a16="http://schemas.microsoft.com/office/drawing/2014/main" id="{1633DA14-A807-6D66-8049-EED43A53DD4C}"/>
              </a:ext>
            </a:extLst>
          </p:cNvPr>
          <p:cNvPicPr>
            <a:picLocks noChangeAspect="1"/>
          </p:cNvPicPr>
          <p:nvPr/>
        </p:nvPicPr>
        <p:blipFill>
          <a:blip r:embed="rId5"/>
          <a:stretch>
            <a:fillRect/>
          </a:stretch>
        </p:blipFill>
        <p:spPr>
          <a:xfrm>
            <a:off x="1611241" y="3601627"/>
            <a:ext cx="8969517" cy="670618"/>
          </a:xfrm>
          <a:prstGeom prst="rect">
            <a:avLst/>
          </a:prstGeom>
        </p:spPr>
      </p:pic>
      <p:pic>
        <p:nvPicPr>
          <p:cNvPr id="16" name="Audio 15">
            <a:hlinkClick r:id="" action="ppaction://media"/>
            <a:extLst>
              <a:ext uri="{FF2B5EF4-FFF2-40B4-BE49-F238E27FC236}">
                <a16:creationId xmlns:a16="http://schemas.microsoft.com/office/drawing/2014/main" id="{81EB5E21-5022-4679-CF7B-8253D11D620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30733909"/>
      </p:ext>
    </p:extLst>
  </p:cSld>
  <p:clrMapOvr>
    <a:masterClrMapping/>
  </p:clrMapOvr>
  <mc:AlternateContent xmlns:mc="http://schemas.openxmlformats.org/markup-compatibility/2006">
    <mc:Choice xmlns:p14="http://schemas.microsoft.com/office/powerpoint/2010/main" Requires="p14">
      <p:transition spd="slow" p14:dur="2000" advTm="57349"/>
    </mc:Choice>
    <mc:Fallback>
      <p:transition spd="slow" advTm="57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A29A4-AAFD-04EE-0732-0671E83D5EF1}"/>
              </a:ext>
            </a:extLst>
          </p:cNvPr>
          <p:cNvSpPr>
            <a:spLocks noGrp="1"/>
          </p:cNvSpPr>
          <p:nvPr>
            <p:ph type="title"/>
          </p:nvPr>
        </p:nvSpPr>
        <p:spPr>
          <a:xfrm>
            <a:off x="2399620" y="162560"/>
            <a:ext cx="8843050" cy="1616904"/>
          </a:xfrm>
        </p:spPr>
        <p:txBody>
          <a:bodyPr/>
          <a:lstStyle/>
          <a:p>
            <a:r>
              <a:rPr lang="en-US"/>
              <a:t>Data preprocessing</a:t>
            </a:r>
          </a:p>
        </p:txBody>
      </p:sp>
      <p:sp>
        <p:nvSpPr>
          <p:cNvPr id="3" name="Content Placeholder 2">
            <a:extLst>
              <a:ext uri="{FF2B5EF4-FFF2-40B4-BE49-F238E27FC236}">
                <a16:creationId xmlns:a16="http://schemas.microsoft.com/office/drawing/2014/main" id="{F09FEE91-E849-1CB0-9E51-A58B99C631C5}"/>
              </a:ext>
            </a:extLst>
          </p:cNvPr>
          <p:cNvSpPr>
            <a:spLocks noGrp="1"/>
          </p:cNvSpPr>
          <p:nvPr>
            <p:ph sz="quarter" idx="35"/>
          </p:nvPr>
        </p:nvSpPr>
        <p:spPr>
          <a:xfrm>
            <a:off x="2373002" y="2306860"/>
            <a:ext cx="4015098" cy="3226193"/>
          </a:xfrm>
        </p:spPr>
        <p:txBody>
          <a:bodyPr/>
          <a:lstStyle/>
          <a:p>
            <a:pPr marL="285750" indent="-285750">
              <a:buFont typeface="Arial" panose="020B0604020202020204" pitchFamily="34" charset="0"/>
              <a:buChar char="•"/>
            </a:pPr>
            <a:r>
              <a:rPr lang="en-US"/>
              <a:t>Loading the dataset with </a:t>
            </a:r>
            <a:r>
              <a:rPr lang="en-US" err="1"/>
              <a:t>Keras</a:t>
            </a:r>
            <a:endParaRPr lang="en-US"/>
          </a:p>
          <a:p>
            <a:pPr marL="285750" indent="-285750">
              <a:buFont typeface="Arial" panose="020B0604020202020204" pitchFamily="34" charset="0"/>
              <a:buChar char="•"/>
            </a:pPr>
            <a:r>
              <a:rPr lang="en-US"/>
              <a:t>Normalized pixel values to range 0–1</a:t>
            </a:r>
          </a:p>
          <a:p>
            <a:pPr marL="285750" indent="-285750">
              <a:buFont typeface="Arial" panose="020B0604020202020204" pitchFamily="34" charset="0"/>
              <a:buChar char="•"/>
            </a:pPr>
            <a:r>
              <a:rPr lang="en-US"/>
              <a:t>Resized images to 96x96 for MobileNetV2</a:t>
            </a:r>
          </a:p>
          <a:p>
            <a:pPr marL="285750" indent="-285750">
              <a:buFont typeface="Arial" panose="020B0604020202020204" pitchFamily="34" charset="0"/>
              <a:buChar char="•"/>
            </a:pPr>
            <a:r>
              <a:rPr lang="en-US"/>
              <a:t>Labels one-hot encoded</a:t>
            </a:r>
          </a:p>
          <a:p>
            <a:pPr marL="285750" indent="-285750">
              <a:buFont typeface="Arial" panose="020B0604020202020204" pitchFamily="34" charset="0"/>
              <a:buChar char="•"/>
            </a:pPr>
            <a:r>
              <a:rPr lang="en-US"/>
              <a:t>Further split of the dataset into 80% training and 20% validation</a:t>
            </a:r>
          </a:p>
          <a:p>
            <a:pPr marL="285750" indent="-285750">
              <a:buFont typeface="Arial" panose="020B0604020202020204" pitchFamily="34" charset="0"/>
              <a:buChar char="•"/>
            </a:pPr>
            <a:r>
              <a:rPr lang="en-US"/>
              <a:t>Loss function chosen to be categorical </a:t>
            </a:r>
            <a:r>
              <a:rPr lang="en-US" err="1"/>
              <a:t>crossnetropy</a:t>
            </a:r>
            <a:endParaRPr lang="en-US"/>
          </a:p>
        </p:txBody>
      </p:sp>
      <p:sp>
        <p:nvSpPr>
          <p:cNvPr id="5" name="Slide Number Placeholder 4">
            <a:extLst>
              <a:ext uri="{FF2B5EF4-FFF2-40B4-BE49-F238E27FC236}">
                <a16:creationId xmlns:a16="http://schemas.microsoft.com/office/drawing/2014/main" id="{23E23533-91C6-420C-B7D7-4977ACF73AC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6</a:t>
            </a:fld>
            <a:endParaRPr lang="en-US"/>
          </a:p>
        </p:txBody>
      </p:sp>
      <p:sp>
        <p:nvSpPr>
          <p:cNvPr id="12" name="TextBox 11">
            <a:extLst>
              <a:ext uri="{FF2B5EF4-FFF2-40B4-BE49-F238E27FC236}">
                <a16:creationId xmlns:a16="http://schemas.microsoft.com/office/drawing/2014/main" id="{0B48D629-87E7-396C-072E-AC99A323967C}"/>
              </a:ext>
            </a:extLst>
          </p:cNvPr>
          <p:cNvSpPr txBox="1"/>
          <p:nvPr/>
        </p:nvSpPr>
        <p:spPr>
          <a:xfrm>
            <a:off x="6821145" y="2743201"/>
            <a:ext cx="4870580" cy="3323987"/>
          </a:xfrm>
          <a:prstGeom prst="rect">
            <a:avLst/>
          </a:prstGeom>
          <a:noFill/>
        </p:spPr>
        <p:txBody>
          <a:bodyPr wrap="square" rtlCol="0">
            <a:spAutoFit/>
          </a:bodyPr>
          <a:lstStyle/>
          <a:p>
            <a:r>
              <a:rPr lang="en-US" sz="1400" b="0">
                <a:solidFill>
                  <a:srgbClr val="6A9955"/>
                </a:solidFill>
                <a:effectLst/>
                <a:highlight>
                  <a:srgbClr val="000000"/>
                </a:highlight>
                <a:latin typeface="Consolas" panose="020B0609020204030204" pitchFamily="49" charset="0"/>
              </a:rPr>
              <a:t># Load CIFAR-10 dataset</a:t>
            </a:r>
            <a:endParaRPr lang="en-US" sz="1400" b="0">
              <a:solidFill>
                <a:srgbClr val="CCCCCC"/>
              </a:solidFill>
              <a:effectLst/>
              <a:highlight>
                <a:srgbClr val="000000"/>
              </a:highlight>
              <a:latin typeface="Consolas" panose="020B0609020204030204" pitchFamily="49" charset="0"/>
            </a:endParaRPr>
          </a:p>
          <a:p>
            <a:r>
              <a:rPr lang="en-US" sz="1400" b="0">
                <a:solidFill>
                  <a:srgbClr val="CCCCCC"/>
                </a:solidFill>
                <a:effectLst/>
                <a:highlight>
                  <a:srgbClr val="000000"/>
                </a:highlight>
                <a:latin typeface="Consolas" panose="020B0609020204030204" pitchFamily="49" charset="0"/>
              </a:rPr>
              <a:t>(</a:t>
            </a:r>
            <a:r>
              <a:rPr lang="en-US" sz="1400" b="0" err="1">
                <a:solidFill>
                  <a:srgbClr val="9CDCFE"/>
                </a:solidFill>
                <a:effectLst/>
                <a:highlight>
                  <a:srgbClr val="000000"/>
                </a:highlight>
                <a:latin typeface="Consolas" panose="020B0609020204030204" pitchFamily="49" charset="0"/>
              </a:rPr>
              <a:t>x_train</a:t>
            </a:r>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y_train</a:t>
            </a:r>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x_test</a:t>
            </a:r>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y_test</a:t>
            </a:r>
            <a:r>
              <a:rPr lang="en-US" sz="1400" b="0">
                <a:solidFill>
                  <a:srgbClr val="CCCCCC"/>
                </a:solidFill>
                <a:effectLst/>
                <a:highlight>
                  <a:srgbClr val="000000"/>
                </a:highlight>
                <a:latin typeface="Consolas" panose="020B0609020204030204" pitchFamily="49" charset="0"/>
              </a:rPr>
              <a:t>) </a:t>
            </a:r>
            <a:r>
              <a:rPr lang="en-US" sz="1400" b="0">
                <a:solidFill>
                  <a:srgbClr val="D4D4D4"/>
                </a:solidFill>
                <a:effectLst/>
                <a:highlight>
                  <a:srgbClr val="000000"/>
                </a:highlight>
                <a:latin typeface="Consolas" panose="020B0609020204030204" pitchFamily="49" charset="0"/>
              </a:rPr>
              <a:t>=</a:t>
            </a:r>
            <a:r>
              <a:rPr lang="en-US" sz="1400" b="0">
                <a:solidFill>
                  <a:srgbClr val="CCCCCC"/>
                </a:solidFill>
                <a:effectLst/>
                <a:highlight>
                  <a:srgbClr val="000000"/>
                </a:highlight>
                <a:latin typeface="Consolas" panose="020B0609020204030204" pitchFamily="49" charset="0"/>
              </a:rPr>
              <a:t> </a:t>
            </a:r>
            <a:r>
              <a:rPr lang="en-US" sz="1400" b="0">
                <a:solidFill>
                  <a:srgbClr val="4EC9B0"/>
                </a:solidFill>
                <a:effectLst/>
                <a:highlight>
                  <a:srgbClr val="000000"/>
                </a:highlight>
                <a:latin typeface="Consolas" panose="020B0609020204030204" pitchFamily="49" charset="0"/>
              </a:rPr>
              <a:t>tf</a:t>
            </a:r>
            <a:r>
              <a:rPr lang="en-US" sz="1400" b="0">
                <a:solidFill>
                  <a:srgbClr val="CCCCCC"/>
                </a:solidFill>
                <a:effectLst/>
                <a:highlight>
                  <a:srgbClr val="000000"/>
                </a:highlight>
                <a:latin typeface="Consolas" panose="020B0609020204030204" pitchFamily="49" charset="0"/>
              </a:rPr>
              <a:t>.keras.datasets.cifar10.load_data()</a:t>
            </a:r>
          </a:p>
          <a:p>
            <a:br>
              <a:rPr lang="en-US" sz="1400" b="0">
                <a:solidFill>
                  <a:srgbClr val="CCCCCC"/>
                </a:solidFill>
                <a:effectLst/>
                <a:highlight>
                  <a:srgbClr val="000000"/>
                </a:highlight>
                <a:latin typeface="Consolas" panose="020B0609020204030204" pitchFamily="49" charset="0"/>
              </a:rPr>
            </a:br>
            <a:r>
              <a:rPr lang="en-US" sz="1400" b="0">
                <a:solidFill>
                  <a:srgbClr val="6A9955"/>
                </a:solidFill>
                <a:effectLst/>
                <a:highlight>
                  <a:srgbClr val="000000"/>
                </a:highlight>
                <a:latin typeface="Consolas" panose="020B0609020204030204" pitchFamily="49" charset="0"/>
              </a:rPr>
              <a:t># Flatten labels</a:t>
            </a:r>
            <a:endParaRPr lang="en-US" sz="1400" b="0">
              <a:solidFill>
                <a:srgbClr val="CCCCCC"/>
              </a:solidFill>
              <a:effectLst/>
              <a:highlight>
                <a:srgbClr val="000000"/>
              </a:highlight>
              <a:latin typeface="Consolas" panose="020B0609020204030204" pitchFamily="49" charset="0"/>
            </a:endParaRPr>
          </a:p>
          <a:p>
            <a:r>
              <a:rPr lang="en-US" sz="1400" b="0" err="1">
                <a:solidFill>
                  <a:srgbClr val="9CDCFE"/>
                </a:solidFill>
                <a:effectLst/>
                <a:highlight>
                  <a:srgbClr val="000000"/>
                </a:highlight>
                <a:latin typeface="Consolas" panose="020B0609020204030204" pitchFamily="49" charset="0"/>
              </a:rPr>
              <a:t>y_train</a:t>
            </a:r>
            <a:r>
              <a:rPr lang="en-US" sz="1400" b="0">
                <a:solidFill>
                  <a:srgbClr val="CCCCCC"/>
                </a:solidFill>
                <a:effectLst/>
                <a:highlight>
                  <a:srgbClr val="000000"/>
                </a:highlight>
                <a:latin typeface="Consolas" panose="020B0609020204030204" pitchFamily="49" charset="0"/>
              </a:rPr>
              <a:t> </a:t>
            </a:r>
            <a:r>
              <a:rPr lang="en-US" sz="1400" b="0">
                <a:solidFill>
                  <a:srgbClr val="D4D4D4"/>
                </a:solidFill>
                <a:effectLst/>
                <a:highlight>
                  <a:srgbClr val="000000"/>
                </a:highlight>
                <a:latin typeface="Consolas" panose="020B0609020204030204" pitchFamily="49" charset="0"/>
              </a:rPr>
              <a:t>=</a:t>
            </a:r>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y_train</a:t>
            </a:r>
            <a:r>
              <a:rPr lang="en-US" sz="1400" b="0" err="1">
                <a:solidFill>
                  <a:srgbClr val="CCCCCC"/>
                </a:solidFill>
                <a:effectLst/>
                <a:highlight>
                  <a:srgbClr val="000000"/>
                </a:highlight>
                <a:latin typeface="Consolas" panose="020B0609020204030204" pitchFamily="49" charset="0"/>
              </a:rPr>
              <a:t>.flatten</a:t>
            </a:r>
            <a:r>
              <a:rPr lang="en-US" sz="1400" b="0">
                <a:solidFill>
                  <a:srgbClr val="CCCCCC"/>
                </a:solidFill>
                <a:effectLst/>
                <a:highlight>
                  <a:srgbClr val="000000"/>
                </a:highlight>
                <a:latin typeface="Consolas" panose="020B0609020204030204" pitchFamily="49" charset="0"/>
              </a:rPr>
              <a:t>()</a:t>
            </a:r>
          </a:p>
          <a:p>
            <a:r>
              <a:rPr lang="en-US" sz="1400" b="0" err="1">
                <a:solidFill>
                  <a:srgbClr val="9CDCFE"/>
                </a:solidFill>
                <a:effectLst/>
                <a:highlight>
                  <a:srgbClr val="000000"/>
                </a:highlight>
                <a:latin typeface="Consolas" panose="020B0609020204030204" pitchFamily="49" charset="0"/>
              </a:rPr>
              <a:t>y_test</a:t>
            </a:r>
            <a:r>
              <a:rPr lang="en-US" sz="1400" b="0">
                <a:solidFill>
                  <a:srgbClr val="CCCCCC"/>
                </a:solidFill>
                <a:effectLst/>
                <a:highlight>
                  <a:srgbClr val="000000"/>
                </a:highlight>
                <a:latin typeface="Consolas" panose="020B0609020204030204" pitchFamily="49" charset="0"/>
              </a:rPr>
              <a:t> </a:t>
            </a:r>
            <a:r>
              <a:rPr lang="en-US" sz="1400" b="0">
                <a:solidFill>
                  <a:srgbClr val="D4D4D4"/>
                </a:solidFill>
                <a:effectLst/>
                <a:highlight>
                  <a:srgbClr val="000000"/>
                </a:highlight>
                <a:latin typeface="Consolas" panose="020B0609020204030204" pitchFamily="49" charset="0"/>
              </a:rPr>
              <a:t>=</a:t>
            </a:r>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y_test</a:t>
            </a:r>
            <a:r>
              <a:rPr lang="en-US" sz="1400" b="0" err="1">
                <a:solidFill>
                  <a:srgbClr val="CCCCCC"/>
                </a:solidFill>
                <a:effectLst/>
                <a:highlight>
                  <a:srgbClr val="000000"/>
                </a:highlight>
                <a:latin typeface="Consolas" panose="020B0609020204030204" pitchFamily="49" charset="0"/>
              </a:rPr>
              <a:t>.flatten</a:t>
            </a:r>
            <a:r>
              <a:rPr lang="en-US" sz="1400" b="0">
                <a:solidFill>
                  <a:srgbClr val="CCCCCC"/>
                </a:solidFill>
                <a:effectLst/>
                <a:highlight>
                  <a:srgbClr val="000000"/>
                </a:highlight>
                <a:latin typeface="Consolas" panose="020B0609020204030204" pitchFamily="49" charset="0"/>
              </a:rPr>
              <a:t>()</a:t>
            </a:r>
          </a:p>
          <a:p>
            <a:br>
              <a:rPr lang="en-US" sz="1400" b="0">
                <a:solidFill>
                  <a:srgbClr val="CCCCCC"/>
                </a:solidFill>
                <a:effectLst/>
                <a:highlight>
                  <a:srgbClr val="000000"/>
                </a:highlight>
                <a:latin typeface="Consolas" panose="020B0609020204030204" pitchFamily="49" charset="0"/>
              </a:rPr>
            </a:br>
            <a:r>
              <a:rPr lang="en-US" sz="1400" b="0">
                <a:solidFill>
                  <a:srgbClr val="6A9955"/>
                </a:solidFill>
                <a:effectLst/>
                <a:highlight>
                  <a:srgbClr val="000000"/>
                </a:highlight>
                <a:latin typeface="Consolas" panose="020B0609020204030204" pitchFamily="49" charset="0"/>
              </a:rPr>
              <a:t># Split into 80% for training and 20% for validation</a:t>
            </a:r>
            <a:endParaRPr lang="en-US" sz="1400" b="0">
              <a:solidFill>
                <a:srgbClr val="CCCCCC"/>
              </a:solidFill>
              <a:effectLst/>
              <a:highlight>
                <a:srgbClr val="000000"/>
              </a:highlight>
              <a:latin typeface="Consolas" panose="020B0609020204030204" pitchFamily="49" charset="0"/>
            </a:endParaRPr>
          </a:p>
          <a:p>
            <a:r>
              <a:rPr lang="en-US" sz="1400" b="0" err="1">
                <a:solidFill>
                  <a:srgbClr val="9CDCFE"/>
                </a:solidFill>
                <a:effectLst/>
                <a:highlight>
                  <a:srgbClr val="000000"/>
                </a:highlight>
                <a:latin typeface="Consolas" panose="020B0609020204030204" pitchFamily="49" charset="0"/>
              </a:rPr>
              <a:t>x_train</a:t>
            </a:r>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x_val</a:t>
            </a:r>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y_train</a:t>
            </a:r>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y_val</a:t>
            </a:r>
            <a:r>
              <a:rPr lang="en-US" sz="1400" b="0">
                <a:solidFill>
                  <a:srgbClr val="CCCCCC"/>
                </a:solidFill>
                <a:effectLst/>
                <a:highlight>
                  <a:srgbClr val="000000"/>
                </a:highlight>
                <a:latin typeface="Consolas" panose="020B0609020204030204" pitchFamily="49" charset="0"/>
              </a:rPr>
              <a:t> </a:t>
            </a:r>
            <a:r>
              <a:rPr lang="en-US" sz="1400" b="0">
                <a:solidFill>
                  <a:srgbClr val="D4D4D4"/>
                </a:solidFill>
                <a:effectLst/>
                <a:highlight>
                  <a:srgbClr val="000000"/>
                </a:highlight>
                <a:latin typeface="Consolas" panose="020B0609020204030204" pitchFamily="49" charset="0"/>
              </a:rPr>
              <a:t>=</a:t>
            </a:r>
            <a:r>
              <a:rPr lang="en-US" sz="1400" b="0">
                <a:solidFill>
                  <a:srgbClr val="CCCCCC"/>
                </a:solidFill>
                <a:effectLst/>
                <a:highlight>
                  <a:srgbClr val="000000"/>
                </a:highlight>
                <a:latin typeface="Consolas" panose="020B0609020204030204" pitchFamily="49" charset="0"/>
              </a:rPr>
              <a:t> </a:t>
            </a:r>
            <a:r>
              <a:rPr lang="en-US" sz="1400" b="0" err="1">
                <a:solidFill>
                  <a:srgbClr val="DCDCAA"/>
                </a:solidFill>
                <a:effectLst/>
                <a:highlight>
                  <a:srgbClr val="000000"/>
                </a:highlight>
                <a:latin typeface="Consolas" panose="020B0609020204030204" pitchFamily="49" charset="0"/>
              </a:rPr>
              <a:t>train_test_split</a:t>
            </a:r>
            <a:r>
              <a:rPr lang="en-US" sz="1400" b="0">
                <a:solidFill>
                  <a:srgbClr val="CCCCCC"/>
                </a:solidFill>
                <a:effectLst/>
                <a:highlight>
                  <a:srgbClr val="000000"/>
                </a:highlight>
                <a:latin typeface="Consolas" panose="020B0609020204030204" pitchFamily="49" charset="0"/>
              </a:rPr>
              <a:t>(</a:t>
            </a:r>
          </a:p>
          <a:p>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x_train</a:t>
            </a:r>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y_train</a:t>
            </a:r>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test_size</a:t>
            </a:r>
            <a:r>
              <a:rPr lang="en-US" sz="1400" b="0">
                <a:solidFill>
                  <a:srgbClr val="CCCCCC"/>
                </a:solidFill>
                <a:effectLst/>
                <a:highlight>
                  <a:srgbClr val="000000"/>
                </a:highlight>
                <a:latin typeface="Consolas" panose="020B0609020204030204" pitchFamily="49" charset="0"/>
              </a:rPr>
              <a:t> </a:t>
            </a:r>
            <a:r>
              <a:rPr lang="en-US" sz="1400" b="0">
                <a:solidFill>
                  <a:srgbClr val="D4D4D4"/>
                </a:solidFill>
                <a:effectLst/>
                <a:highlight>
                  <a:srgbClr val="000000"/>
                </a:highlight>
                <a:latin typeface="Consolas" panose="020B0609020204030204" pitchFamily="49" charset="0"/>
              </a:rPr>
              <a:t>=</a:t>
            </a:r>
            <a:r>
              <a:rPr lang="en-US" sz="1400" b="0">
                <a:solidFill>
                  <a:srgbClr val="CCCCCC"/>
                </a:solidFill>
                <a:effectLst/>
                <a:highlight>
                  <a:srgbClr val="000000"/>
                </a:highlight>
                <a:latin typeface="Consolas" panose="020B0609020204030204" pitchFamily="49" charset="0"/>
              </a:rPr>
              <a:t> </a:t>
            </a:r>
            <a:r>
              <a:rPr lang="en-US" sz="1400" b="0">
                <a:solidFill>
                  <a:srgbClr val="B5CEA8"/>
                </a:solidFill>
                <a:effectLst/>
                <a:highlight>
                  <a:srgbClr val="000000"/>
                </a:highlight>
                <a:latin typeface="Consolas" panose="020B0609020204030204" pitchFamily="49" charset="0"/>
              </a:rPr>
              <a:t>0.2</a:t>
            </a:r>
            <a:endParaRPr lang="en-US" sz="1400" b="0">
              <a:solidFill>
                <a:srgbClr val="CCCCCC"/>
              </a:solidFill>
              <a:effectLst/>
              <a:highlight>
                <a:srgbClr val="000000"/>
              </a:highlight>
              <a:latin typeface="Consolas" panose="020B0609020204030204" pitchFamily="49" charset="0"/>
            </a:endParaRPr>
          </a:p>
          <a:p>
            <a:r>
              <a:rPr lang="en-US" sz="1400" b="0">
                <a:solidFill>
                  <a:srgbClr val="CCCCCC"/>
                </a:solidFill>
                <a:effectLst/>
                <a:highlight>
                  <a:srgbClr val="000000"/>
                </a:highlight>
                <a:latin typeface="Consolas" panose="020B0609020204030204" pitchFamily="49" charset="0"/>
              </a:rPr>
              <a:t>)</a:t>
            </a:r>
          </a:p>
          <a:p>
            <a:endParaRPr lang="en-US" sz="1400"/>
          </a:p>
        </p:txBody>
      </p:sp>
      <p:pic>
        <p:nvPicPr>
          <p:cNvPr id="42" name="Audio 41">
            <a:hlinkClick r:id="" action="ppaction://media"/>
            <a:extLst>
              <a:ext uri="{FF2B5EF4-FFF2-40B4-BE49-F238E27FC236}">
                <a16:creationId xmlns:a16="http://schemas.microsoft.com/office/drawing/2014/main" id="{021D4966-6E07-578A-E5A6-A376C0F331F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73601555"/>
      </p:ext>
    </p:extLst>
  </p:cSld>
  <p:clrMapOvr>
    <a:masterClrMapping/>
  </p:clrMapOvr>
  <mc:AlternateContent xmlns:mc="http://schemas.openxmlformats.org/markup-compatibility/2006">
    <mc:Choice xmlns:p14="http://schemas.microsoft.com/office/powerpoint/2010/main" Requires="p14">
      <p:transition spd="slow" p14:dur="2000" advTm="108747"/>
    </mc:Choice>
    <mc:Fallback>
      <p:transition spd="slow" advTm="1087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83E06-8BEA-1DD3-D0D6-391C08880EBF}"/>
              </a:ext>
            </a:extLst>
          </p:cNvPr>
          <p:cNvSpPr>
            <a:spLocks noGrp="1"/>
          </p:cNvSpPr>
          <p:nvPr>
            <p:ph type="title"/>
          </p:nvPr>
        </p:nvSpPr>
        <p:spPr>
          <a:xfrm>
            <a:off x="741680" y="430482"/>
            <a:ext cx="10500989" cy="1327464"/>
          </a:xfrm>
        </p:spPr>
        <p:txBody>
          <a:bodyPr/>
          <a:lstStyle/>
          <a:p>
            <a:r>
              <a:rPr lang="en-US"/>
              <a:t>Model architecture</a:t>
            </a:r>
          </a:p>
        </p:txBody>
      </p:sp>
      <p:sp>
        <p:nvSpPr>
          <p:cNvPr id="3" name="Content Placeholder 2">
            <a:extLst>
              <a:ext uri="{FF2B5EF4-FFF2-40B4-BE49-F238E27FC236}">
                <a16:creationId xmlns:a16="http://schemas.microsoft.com/office/drawing/2014/main" id="{1CF175D3-F3DC-695F-474B-346EDCA5D60F}"/>
              </a:ext>
            </a:extLst>
          </p:cNvPr>
          <p:cNvSpPr>
            <a:spLocks noGrp="1"/>
          </p:cNvSpPr>
          <p:nvPr>
            <p:ph sz="quarter" idx="35"/>
          </p:nvPr>
        </p:nvSpPr>
        <p:spPr>
          <a:xfrm>
            <a:off x="807038" y="2465540"/>
            <a:ext cx="3774587" cy="3347432"/>
          </a:xfrm>
        </p:spPr>
        <p:txBody>
          <a:bodyPr/>
          <a:lstStyle/>
          <a:p>
            <a:pPr marL="285750" indent="-285750">
              <a:buFont typeface="Arial" panose="020B0604020202020204" pitchFamily="34" charset="0"/>
              <a:buChar char="•"/>
            </a:pPr>
            <a:r>
              <a:rPr lang="en-US"/>
              <a:t>MobileNetV2 base loaded without final layers, which are frozen for overall performance and to not overload the model.</a:t>
            </a:r>
          </a:p>
          <a:p>
            <a:pPr marL="285750" indent="-285750">
              <a:buFont typeface="Arial" panose="020B0604020202020204" pitchFamily="34" charset="0"/>
              <a:buChar char="•"/>
            </a:pPr>
            <a:r>
              <a:rPr lang="en-US"/>
              <a:t>Custom head: alternative pooling layer → dense layer (256, </a:t>
            </a:r>
            <a:r>
              <a:rPr lang="en-US" err="1"/>
              <a:t>ReLU</a:t>
            </a:r>
            <a:r>
              <a:rPr lang="en-US"/>
              <a:t> activation) → dropout → dense layer (10, </a:t>
            </a:r>
            <a:r>
              <a:rPr lang="en-US" err="1"/>
              <a:t>softmax</a:t>
            </a:r>
            <a:r>
              <a:rPr lang="en-US"/>
              <a:t> activation)</a:t>
            </a:r>
          </a:p>
        </p:txBody>
      </p:sp>
      <p:sp>
        <p:nvSpPr>
          <p:cNvPr id="4" name="Content Placeholder 3">
            <a:extLst>
              <a:ext uri="{FF2B5EF4-FFF2-40B4-BE49-F238E27FC236}">
                <a16:creationId xmlns:a16="http://schemas.microsoft.com/office/drawing/2014/main" id="{3770D91C-D5C0-248C-26D3-DE7C7C72E632}"/>
              </a:ext>
            </a:extLst>
          </p:cNvPr>
          <p:cNvSpPr>
            <a:spLocks noGrp="1"/>
          </p:cNvSpPr>
          <p:nvPr>
            <p:ph sz="quarter" idx="36"/>
          </p:nvPr>
        </p:nvSpPr>
        <p:spPr>
          <a:xfrm>
            <a:off x="4927600" y="2709682"/>
            <a:ext cx="6315069" cy="3235465"/>
          </a:xfrm>
        </p:spPr>
        <p:txBody>
          <a:bodyPr/>
          <a:lstStyle/>
          <a:p>
            <a:r>
              <a:rPr lang="en-US" sz="1400" b="0">
                <a:solidFill>
                  <a:srgbClr val="6A9955"/>
                </a:solidFill>
                <a:effectLst/>
                <a:highlight>
                  <a:srgbClr val="000000"/>
                </a:highlight>
                <a:latin typeface="Consolas" panose="020B0609020204030204" pitchFamily="49" charset="0"/>
              </a:rPr>
              <a:t># Building of the model using the </a:t>
            </a:r>
            <a:r>
              <a:rPr lang="en-US" sz="1400" b="0" err="1">
                <a:solidFill>
                  <a:srgbClr val="6A9955"/>
                </a:solidFill>
                <a:effectLst/>
                <a:highlight>
                  <a:srgbClr val="000000"/>
                </a:highlight>
                <a:latin typeface="Consolas" panose="020B0609020204030204" pitchFamily="49" charset="0"/>
              </a:rPr>
              <a:t>MobileNet</a:t>
            </a:r>
            <a:r>
              <a:rPr lang="en-US" sz="1400" b="0">
                <a:solidFill>
                  <a:srgbClr val="6A9955"/>
                </a:solidFill>
                <a:effectLst/>
                <a:highlight>
                  <a:srgbClr val="000000"/>
                </a:highlight>
                <a:latin typeface="Consolas" panose="020B0609020204030204" pitchFamily="49" charset="0"/>
              </a:rPr>
              <a:t> base</a:t>
            </a:r>
            <a:endParaRPr lang="en-US" sz="1400" b="0">
              <a:solidFill>
                <a:srgbClr val="CCCCCC"/>
              </a:solidFill>
              <a:effectLst/>
              <a:highlight>
                <a:srgbClr val="000000"/>
              </a:highlight>
              <a:latin typeface="Consolas" panose="020B0609020204030204" pitchFamily="49" charset="0"/>
            </a:endParaRPr>
          </a:p>
          <a:p>
            <a:r>
              <a:rPr lang="en-US" sz="1400" b="0">
                <a:solidFill>
                  <a:srgbClr val="9CDCFE"/>
                </a:solidFill>
                <a:effectLst/>
                <a:highlight>
                  <a:srgbClr val="000000"/>
                </a:highlight>
                <a:latin typeface="Consolas" panose="020B0609020204030204" pitchFamily="49" charset="0"/>
              </a:rPr>
              <a:t>model</a:t>
            </a:r>
            <a:r>
              <a:rPr lang="en-US" sz="1400" b="0">
                <a:solidFill>
                  <a:srgbClr val="CCCCCC"/>
                </a:solidFill>
                <a:effectLst/>
                <a:highlight>
                  <a:srgbClr val="000000"/>
                </a:highlight>
                <a:latin typeface="Consolas" panose="020B0609020204030204" pitchFamily="49" charset="0"/>
              </a:rPr>
              <a:t> </a:t>
            </a:r>
            <a:r>
              <a:rPr lang="en-US" sz="1400" b="0">
                <a:solidFill>
                  <a:srgbClr val="D4D4D4"/>
                </a:solidFill>
                <a:effectLst/>
                <a:highlight>
                  <a:srgbClr val="000000"/>
                </a:highlight>
                <a:latin typeface="Consolas" panose="020B0609020204030204" pitchFamily="49" charset="0"/>
              </a:rPr>
              <a:t>=</a:t>
            </a:r>
            <a:r>
              <a:rPr lang="en-US" sz="1400" b="0">
                <a:solidFill>
                  <a:srgbClr val="CCCCCC"/>
                </a:solidFill>
                <a:effectLst/>
                <a:highlight>
                  <a:srgbClr val="000000"/>
                </a:highlight>
                <a:latin typeface="Consolas" panose="020B0609020204030204" pitchFamily="49" charset="0"/>
              </a:rPr>
              <a:t> </a:t>
            </a:r>
            <a:r>
              <a:rPr lang="en-US" sz="1400" b="0" err="1">
                <a:solidFill>
                  <a:srgbClr val="4EC9B0"/>
                </a:solidFill>
                <a:effectLst/>
                <a:highlight>
                  <a:srgbClr val="000000"/>
                </a:highlight>
                <a:latin typeface="Consolas" panose="020B0609020204030204" pitchFamily="49" charset="0"/>
              </a:rPr>
              <a:t>tf</a:t>
            </a:r>
            <a:r>
              <a:rPr lang="en-US" sz="1400" b="0" err="1">
                <a:solidFill>
                  <a:srgbClr val="CCCCCC"/>
                </a:solidFill>
                <a:effectLst/>
                <a:highlight>
                  <a:srgbClr val="000000"/>
                </a:highlight>
                <a:latin typeface="Consolas" panose="020B0609020204030204" pitchFamily="49" charset="0"/>
              </a:rPr>
              <a:t>.keras.models.Sequential</a:t>
            </a:r>
            <a:r>
              <a:rPr lang="en-US" sz="1400" b="0">
                <a:solidFill>
                  <a:srgbClr val="CCCCCC"/>
                </a:solidFill>
                <a:effectLst/>
                <a:highlight>
                  <a:srgbClr val="000000"/>
                </a:highlight>
                <a:latin typeface="Consolas" panose="020B0609020204030204" pitchFamily="49" charset="0"/>
              </a:rPr>
              <a:t>([</a:t>
            </a:r>
          </a:p>
          <a:p>
            <a:r>
              <a:rPr lang="en-US" sz="1400" b="0">
                <a:solidFill>
                  <a:srgbClr val="CCCCCC"/>
                </a:solidFill>
                <a:effectLst/>
                <a:highlight>
                  <a:srgbClr val="000000"/>
                </a:highlight>
                <a:latin typeface="Consolas" panose="020B0609020204030204" pitchFamily="49" charset="0"/>
              </a:rPr>
              <a:t>    </a:t>
            </a:r>
            <a:r>
              <a:rPr lang="en-US" sz="1400" b="0" err="1">
                <a:solidFill>
                  <a:srgbClr val="9CDCFE"/>
                </a:solidFill>
                <a:effectLst/>
                <a:highlight>
                  <a:srgbClr val="000000"/>
                </a:highlight>
                <a:latin typeface="Consolas" panose="020B0609020204030204" pitchFamily="49" charset="0"/>
              </a:rPr>
              <a:t>mobilenet_base</a:t>
            </a:r>
            <a:r>
              <a:rPr lang="en-US" sz="1400" b="0">
                <a:solidFill>
                  <a:srgbClr val="CCCCCC"/>
                </a:solidFill>
                <a:effectLst/>
                <a:highlight>
                  <a:srgbClr val="000000"/>
                </a:highlight>
                <a:latin typeface="Consolas" panose="020B0609020204030204" pitchFamily="49" charset="0"/>
              </a:rPr>
              <a:t>,</a:t>
            </a:r>
          </a:p>
          <a:p>
            <a:r>
              <a:rPr lang="en-US" sz="1400" b="0">
                <a:solidFill>
                  <a:srgbClr val="CCCCCC"/>
                </a:solidFill>
                <a:effectLst/>
                <a:highlight>
                  <a:srgbClr val="000000"/>
                </a:highlight>
                <a:latin typeface="Consolas" panose="020B0609020204030204" pitchFamily="49" charset="0"/>
              </a:rPr>
              <a:t>    </a:t>
            </a:r>
            <a:r>
              <a:rPr lang="en-US" sz="1400" b="0">
                <a:solidFill>
                  <a:srgbClr val="4EC9B0"/>
                </a:solidFill>
                <a:effectLst/>
                <a:highlight>
                  <a:srgbClr val="000000"/>
                </a:highlight>
                <a:latin typeface="Consolas" panose="020B0609020204030204" pitchFamily="49" charset="0"/>
              </a:rPr>
              <a:t>tf</a:t>
            </a:r>
            <a:r>
              <a:rPr lang="en-US" sz="1400" b="0">
                <a:solidFill>
                  <a:srgbClr val="CCCCCC"/>
                </a:solidFill>
                <a:effectLst/>
                <a:highlight>
                  <a:srgbClr val="000000"/>
                </a:highlight>
                <a:latin typeface="Consolas" panose="020B0609020204030204" pitchFamily="49" charset="0"/>
              </a:rPr>
              <a:t>.keras.layers.GlobalAveragePooling2D(),</a:t>
            </a:r>
          </a:p>
          <a:p>
            <a:r>
              <a:rPr lang="en-US" sz="1400" b="0">
                <a:solidFill>
                  <a:srgbClr val="CCCCCC"/>
                </a:solidFill>
                <a:effectLst/>
                <a:highlight>
                  <a:srgbClr val="000000"/>
                </a:highlight>
                <a:latin typeface="Consolas" panose="020B0609020204030204" pitchFamily="49" charset="0"/>
              </a:rPr>
              <a:t>    </a:t>
            </a:r>
            <a:r>
              <a:rPr lang="en-US" sz="1400" b="0" err="1">
                <a:solidFill>
                  <a:srgbClr val="4EC9B0"/>
                </a:solidFill>
                <a:effectLst/>
                <a:highlight>
                  <a:srgbClr val="000000"/>
                </a:highlight>
                <a:latin typeface="Consolas" panose="020B0609020204030204" pitchFamily="49" charset="0"/>
              </a:rPr>
              <a:t>tf</a:t>
            </a:r>
            <a:r>
              <a:rPr lang="en-US" sz="1400" b="0" err="1">
                <a:solidFill>
                  <a:srgbClr val="CCCCCC"/>
                </a:solidFill>
                <a:effectLst/>
                <a:highlight>
                  <a:srgbClr val="000000"/>
                </a:highlight>
                <a:latin typeface="Consolas" panose="020B0609020204030204" pitchFamily="49" charset="0"/>
              </a:rPr>
              <a:t>.keras.layers.Dense</a:t>
            </a:r>
            <a:r>
              <a:rPr lang="en-US" sz="1400" b="0">
                <a:solidFill>
                  <a:srgbClr val="CCCCCC"/>
                </a:solidFill>
                <a:effectLst/>
                <a:highlight>
                  <a:srgbClr val="000000"/>
                </a:highlight>
                <a:latin typeface="Consolas" panose="020B0609020204030204" pitchFamily="49" charset="0"/>
              </a:rPr>
              <a:t>(</a:t>
            </a:r>
            <a:r>
              <a:rPr lang="en-US" sz="1400" b="0" err="1">
                <a:solidFill>
                  <a:srgbClr val="9CDCFE"/>
                </a:solidFill>
                <a:effectLst/>
                <a:highlight>
                  <a:srgbClr val="000000"/>
                </a:highlight>
                <a:latin typeface="Consolas" panose="020B0609020204030204" pitchFamily="49" charset="0"/>
              </a:rPr>
              <a:t>dense_units</a:t>
            </a:r>
            <a:r>
              <a:rPr lang="en-US" sz="1400" b="0">
                <a:solidFill>
                  <a:srgbClr val="CCCCCC"/>
                </a:solidFill>
                <a:effectLst/>
                <a:highlight>
                  <a:srgbClr val="000000"/>
                </a:highlight>
                <a:latin typeface="Consolas" panose="020B0609020204030204" pitchFamily="49" charset="0"/>
              </a:rPr>
              <a:t>, </a:t>
            </a:r>
            <a:r>
              <a:rPr lang="en-US" sz="1400" b="0">
                <a:solidFill>
                  <a:srgbClr val="9CDCFE"/>
                </a:solidFill>
                <a:effectLst/>
                <a:highlight>
                  <a:srgbClr val="000000"/>
                </a:highlight>
                <a:latin typeface="Consolas" panose="020B0609020204030204" pitchFamily="49" charset="0"/>
              </a:rPr>
              <a:t>activation</a:t>
            </a:r>
            <a:r>
              <a:rPr lang="en-US" sz="1400" b="0">
                <a:solidFill>
                  <a:srgbClr val="D4D4D4"/>
                </a:solidFill>
                <a:effectLst/>
                <a:highlight>
                  <a:srgbClr val="000000"/>
                </a:highlight>
                <a:latin typeface="Consolas" panose="020B0609020204030204" pitchFamily="49" charset="0"/>
              </a:rPr>
              <a:t>=</a:t>
            </a:r>
            <a:r>
              <a:rPr lang="en-US" sz="1400" b="0">
                <a:solidFill>
                  <a:srgbClr val="CE9178"/>
                </a:solidFill>
                <a:effectLst/>
                <a:highlight>
                  <a:srgbClr val="000000"/>
                </a:highlight>
                <a:latin typeface="Consolas" panose="020B0609020204030204" pitchFamily="49" charset="0"/>
              </a:rPr>
              <a:t>'</a:t>
            </a:r>
            <a:r>
              <a:rPr lang="en-US" sz="1400" b="0" err="1">
                <a:solidFill>
                  <a:srgbClr val="CE9178"/>
                </a:solidFill>
                <a:effectLst/>
                <a:highlight>
                  <a:srgbClr val="000000"/>
                </a:highlight>
                <a:latin typeface="Consolas" panose="020B0609020204030204" pitchFamily="49" charset="0"/>
              </a:rPr>
              <a:t>relu</a:t>
            </a:r>
            <a:r>
              <a:rPr lang="en-US" sz="1400" b="0">
                <a:solidFill>
                  <a:srgbClr val="CE9178"/>
                </a:solidFill>
                <a:effectLst/>
                <a:highlight>
                  <a:srgbClr val="000000"/>
                </a:highlight>
                <a:latin typeface="Consolas" panose="020B0609020204030204" pitchFamily="49" charset="0"/>
              </a:rPr>
              <a:t>'</a:t>
            </a:r>
            <a:r>
              <a:rPr lang="en-US" sz="1400" b="0">
                <a:solidFill>
                  <a:srgbClr val="CCCCCC"/>
                </a:solidFill>
                <a:effectLst/>
                <a:highlight>
                  <a:srgbClr val="000000"/>
                </a:highlight>
                <a:latin typeface="Consolas" panose="020B0609020204030204" pitchFamily="49" charset="0"/>
              </a:rPr>
              <a:t>),</a:t>
            </a:r>
          </a:p>
          <a:p>
            <a:r>
              <a:rPr lang="en-US" sz="1400" b="0">
                <a:solidFill>
                  <a:srgbClr val="CCCCCC"/>
                </a:solidFill>
                <a:effectLst/>
                <a:highlight>
                  <a:srgbClr val="000000"/>
                </a:highlight>
                <a:latin typeface="Consolas" panose="020B0609020204030204" pitchFamily="49" charset="0"/>
              </a:rPr>
              <a:t>    </a:t>
            </a:r>
            <a:r>
              <a:rPr lang="en-US" sz="1400" b="0" err="1">
                <a:solidFill>
                  <a:srgbClr val="4EC9B0"/>
                </a:solidFill>
                <a:effectLst/>
                <a:highlight>
                  <a:srgbClr val="000000"/>
                </a:highlight>
                <a:latin typeface="Consolas" panose="020B0609020204030204" pitchFamily="49" charset="0"/>
              </a:rPr>
              <a:t>tf</a:t>
            </a:r>
            <a:r>
              <a:rPr lang="en-US" sz="1400" b="0" err="1">
                <a:solidFill>
                  <a:srgbClr val="CCCCCC"/>
                </a:solidFill>
                <a:effectLst/>
                <a:highlight>
                  <a:srgbClr val="000000"/>
                </a:highlight>
                <a:latin typeface="Consolas" panose="020B0609020204030204" pitchFamily="49" charset="0"/>
              </a:rPr>
              <a:t>.keras.layers.Dropout</a:t>
            </a:r>
            <a:r>
              <a:rPr lang="en-US" sz="1400" b="0">
                <a:solidFill>
                  <a:srgbClr val="CCCCCC"/>
                </a:solidFill>
                <a:effectLst/>
                <a:highlight>
                  <a:srgbClr val="000000"/>
                </a:highlight>
                <a:latin typeface="Consolas" panose="020B0609020204030204" pitchFamily="49" charset="0"/>
              </a:rPr>
              <a:t>(</a:t>
            </a:r>
            <a:r>
              <a:rPr lang="en-US" sz="1400" b="0">
                <a:solidFill>
                  <a:srgbClr val="B5CEA8"/>
                </a:solidFill>
                <a:effectLst/>
                <a:highlight>
                  <a:srgbClr val="000000"/>
                </a:highlight>
                <a:latin typeface="Consolas" panose="020B0609020204030204" pitchFamily="49" charset="0"/>
              </a:rPr>
              <a:t>0.5</a:t>
            </a:r>
            <a:r>
              <a:rPr lang="en-US" sz="1400" b="0">
                <a:solidFill>
                  <a:srgbClr val="CCCCCC"/>
                </a:solidFill>
                <a:effectLst/>
                <a:highlight>
                  <a:srgbClr val="000000"/>
                </a:highlight>
                <a:latin typeface="Consolas" panose="020B0609020204030204" pitchFamily="49" charset="0"/>
              </a:rPr>
              <a:t>),</a:t>
            </a:r>
          </a:p>
          <a:p>
            <a:r>
              <a:rPr lang="en-US" sz="1400" b="0">
                <a:solidFill>
                  <a:srgbClr val="CCCCCC"/>
                </a:solidFill>
                <a:effectLst/>
                <a:highlight>
                  <a:srgbClr val="000000"/>
                </a:highlight>
                <a:latin typeface="Consolas" panose="020B0609020204030204" pitchFamily="49" charset="0"/>
              </a:rPr>
              <a:t>    </a:t>
            </a:r>
            <a:r>
              <a:rPr lang="en-US" sz="1400" b="0" err="1">
                <a:solidFill>
                  <a:srgbClr val="4EC9B0"/>
                </a:solidFill>
                <a:effectLst/>
                <a:highlight>
                  <a:srgbClr val="000000"/>
                </a:highlight>
                <a:latin typeface="Consolas" panose="020B0609020204030204" pitchFamily="49" charset="0"/>
              </a:rPr>
              <a:t>tf</a:t>
            </a:r>
            <a:r>
              <a:rPr lang="en-US" sz="1400" b="0" err="1">
                <a:solidFill>
                  <a:srgbClr val="CCCCCC"/>
                </a:solidFill>
                <a:effectLst/>
                <a:highlight>
                  <a:srgbClr val="000000"/>
                </a:highlight>
                <a:latin typeface="Consolas" panose="020B0609020204030204" pitchFamily="49" charset="0"/>
              </a:rPr>
              <a:t>.keras.layers.Dense</a:t>
            </a:r>
            <a:r>
              <a:rPr lang="en-US" sz="1400" b="0">
                <a:solidFill>
                  <a:srgbClr val="CCCCCC"/>
                </a:solidFill>
                <a:effectLst/>
                <a:highlight>
                  <a:srgbClr val="000000"/>
                </a:highlight>
                <a:latin typeface="Consolas" panose="020B0609020204030204" pitchFamily="49" charset="0"/>
              </a:rPr>
              <a:t>(</a:t>
            </a:r>
            <a:r>
              <a:rPr lang="en-US" sz="1400" b="0" err="1">
                <a:solidFill>
                  <a:srgbClr val="9CDCFE"/>
                </a:solidFill>
                <a:effectLst/>
                <a:highlight>
                  <a:srgbClr val="000000"/>
                </a:highlight>
                <a:latin typeface="Consolas" panose="020B0609020204030204" pitchFamily="49" charset="0"/>
              </a:rPr>
              <a:t>classes_num</a:t>
            </a:r>
            <a:r>
              <a:rPr lang="en-US" sz="1400" b="0">
                <a:solidFill>
                  <a:srgbClr val="CCCCCC"/>
                </a:solidFill>
                <a:effectLst/>
                <a:highlight>
                  <a:srgbClr val="000000"/>
                </a:highlight>
                <a:latin typeface="Consolas" panose="020B0609020204030204" pitchFamily="49" charset="0"/>
              </a:rPr>
              <a:t>, </a:t>
            </a:r>
            <a:r>
              <a:rPr lang="en-US" sz="1400" b="0">
                <a:solidFill>
                  <a:srgbClr val="9CDCFE"/>
                </a:solidFill>
                <a:effectLst/>
                <a:highlight>
                  <a:srgbClr val="000000"/>
                </a:highlight>
                <a:latin typeface="Consolas" panose="020B0609020204030204" pitchFamily="49" charset="0"/>
              </a:rPr>
              <a:t>activation</a:t>
            </a:r>
            <a:r>
              <a:rPr lang="en-US" sz="1400" b="0">
                <a:solidFill>
                  <a:srgbClr val="D4D4D4"/>
                </a:solidFill>
                <a:effectLst/>
                <a:highlight>
                  <a:srgbClr val="000000"/>
                </a:highlight>
                <a:latin typeface="Consolas" panose="020B0609020204030204" pitchFamily="49" charset="0"/>
              </a:rPr>
              <a:t>=</a:t>
            </a:r>
            <a:r>
              <a:rPr lang="en-US" sz="1400" b="0">
                <a:solidFill>
                  <a:srgbClr val="CE9178"/>
                </a:solidFill>
                <a:effectLst/>
                <a:highlight>
                  <a:srgbClr val="000000"/>
                </a:highlight>
                <a:latin typeface="Consolas" panose="020B0609020204030204" pitchFamily="49" charset="0"/>
              </a:rPr>
              <a:t>'</a:t>
            </a:r>
            <a:r>
              <a:rPr lang="en-US" sz="1400" b="0" err="1">
                <a:solidFill>
                  <a:srgbClr val="CE9178"/>
                </a:solidFill>
                <a:effectLst/>
                <a:highlight>
                  <a:srgbClr val="000000"/>
                </a:highlight>
                <a:latin typeface="Consolas" panose="020B0609020204030204" pitchFamily="49" charset="0"/>
              </a:rPr>
              <a:t>softmax</a:t>
            </a:r>
            <a:r>
              <a:rPr lang="en-US" sz="1400" b="0">
                <a:solidFill>
                  <a:srgbClr val="CE9178"/>
                </a:solidFill>
                <a:effectLst/>
                <a:highlight>
                  <a:srgbClr val="000000"/>
                </a:highlight>
                <a:latin typeface="Consolas" panose="020B0609020204030204" pitchFamily="49" charset="0"/>
              </a:rPr>
              <a:t>'</a:t>
            </a:r>
            <a:r>
              <a:rPr lang="en-US" sz="1400" b="0">
                <a:solidFill>
                  <a:srgbClr val="CCCCCC"/>
                </a:solidFill>
                <a:effectLst/>
                <a:highlight>
                  <a:srgbClr val="000000"/>
                </a:highlight>
                <a:latin typeface="Consolas" panose="020B0609020204030204" pitchFamily="49" charset="0"/>
              </a:rPr>
              <a:t>)</a:t>
            </a:r>
          </a:p>
          <a:p>
            <a:r>
              <a:rPr lang="en-US" sz="1400" b="0">
                <a:solidFill>
                  <a:srgbClr val="CCCCCC"/>
                </a:solidFill>
                <a:effectLst/>
                <a:highlight>
                  <a:srgbClr val="000000"/>
                </a:highlight>
                <a:latin typeface="Consolas" panose="020B0609020204030204" pitchFamily="49" charset="0"/>
              </a:rPr>
              <a:t>])</a:t>
            </a:r>
          </a:p>
        </p:txBody>
      </p:sp>
      <p:sp>
        <p:nvSpPr>
          <p:cNvPr id="5" name="Slide Number Placeholder 4">
            <a:extLst>
              <a:ext uri="{FF2B5EF4-FFF2-40B4-BE49-F238E27FC236}">
                <a16:creationId xmlns:a16="http://schemas.microsoft.com/office/drawing/2014/main" id="{E87B8B6A-2B28-5C38-80E7-0EBE705FFBB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7</a:t>
            </a:fld>
            <a:endParaRPr lang="en-US"/>
          </a:p>
        </p:txBody>
      </p:sp>
      <p:pic>
        <p:nvPicPr>
          <p:cNvPr id="14" name="Audio 13">
            <a:hlinkClick r:id="" action="ppaction://media"/>
            <a:extLst>
              <a:ext uri="{FF2B5EF4-FFF2-40B4-BE49-F238E27FC236}">
                <a16:creationId xmlns:a16="http://schemas.microsoft.com/office/drawing/2014/main" id="{4612795B-E5CC-BC04-5538-D6EE443A37A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28059627"/>
      </p:ext>
    </p:extLst>
  </p:cSld>
  <p:clrMapOvr>
    <a:masterClrMapping/>
  </p:clrMapOvr>
  <mc:AlternateContent xmlns:mc="http://schemas.openxmlformats.org/markup-compatibility/2006">
    <mc:Choice xmlns:p14="http://schemas.microsoft.com/office/powerpoint/2010/main" Requires="p14">
      <p:transition spd="slow" p14:dur="2000" advTm="42323"/>
    </mc:Choice>
    <mc:Fallback>
      <p:transition spd="slow" advTm="423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EB8B-0AB9-7554-AEEA-E8D744959E9A}"/>
              </a:ext>
            </a:extLst>
          </p:cNvPr>
          <p:cNvSpPr>
            <a:spLocks noGrp="1"/>
          </p:cNvSpPr>
          <p:nvPr>
            <p:ph type="title"/>
          </p:nvPr>
        </p:nvSpPr>
        <p:spPr>
          <a:xfrm>
            <a:off x="6889627" y="173736"/>
            <a:ext cx="4352662" cy="2203704"/>
          </a:xfrm>
        </p:spPr>
        <p:txBody>
          <a:bodyPr/>
          <a:lstStyle/>
          <a:p>
            <a:pPr lvl="0"/>
            <a:r>
              <a:rPr lang="en-US" noProof="0"/>
              <a:t>Training configuration</a:t>
            </a:r>
          </a:p>
        </p:txBody>
      </p:sp>
      <p:pic>
        <p:nvPicPr>
          <p:cNvPr id="6" name="Picture Placeholder 5" descr="A blue and purple spiral">
            <a:extLst>
              <a:ext uri="{FF2B5EF4-FFF2-40B4-BE49-F238E27FC236}">
                <a16:creationId xmlns:a16="http://schemas.microsoft.com/office/drawing/2014/main" id="{05B64636-376E-96D4-B550-D764B2C6A6A7}"/>
              </a:ext>
            </a:extLst>
          </p:cNvPr>
          <p:cNvPicPr>
            <a:picLocks noGrp="1" noChangeAspect="1"/>
          </p:cNvPicPr>
          <p:nvPr>
            <p:ph type="pic" sz="quarter" idx="37"/>
          </p:nvPr>
        </p:nvPicPr>
        <p:blipFill rotWithShape="1">
          <a:blip r:embed="rId5" cstate="screen">
            <a:extLst>
              <a:ext uri="{28A0092B-C50C-407E-A947-70E740481C1C}">
                <a14:useLocalDpi xmlns:a14="http://schemas.microsoft.com/office/drawing/2010/main"/>
              </a:ext>
            </a:extLst>
          </a:blip>
          <a:srcRect t="202" b="202"/>
          <a:stretch/>
        </p:blipFill>
        <p:spPr>
          <a:xfrm>
            <a:off x="336550" y="336550"/>
            <a:ext cx="5303640" cy="6184900"/>
          </a:xfrm>
        </p:spPr>
      </p:pic>
      <p:sp>
        <p:nvSpPr>
          <p:cNvPr id="4" name="Slide Number Placeholder 3">
            <a:extLst>
              <a:ext uri="{FF2B5EF4-FFF2-40B4-BE49-F238E27FC236}">
                <a16:creationId xmlns:a16="http://schemas.microsoft.com/office/drawing/2014/main" id="{921DB868-BEE2-49F7-9AC5-A3B143880250}"/>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8</a:t>
            </a:fld>
            <a:endParaRPr lang="en-US"/>
          </a:p>
        </p:txBody>
      </p:sp>
      <p:sp>
        <p:nvSpPr>
          <p:cNvPr id="8" name="TextBox 7">
            <a:extLst>
              <a:ext uri="{FF2B5EF4-FFF2-40B4-BE49-F238E27FC236}">
                <a16:creationId xmlns:a16="http://schemas.microsoft.com/office/drawing/2014/main" id="{27B5086D-A437-D23D-5108-7BDABEB1B28C}"/>
              </a:ext>
            </a:extLst>
          </p:cNvPr>
          <p:cNvSpPr txBox="1"/>
          <p:nvPr/>
        </p:nvSpPr>
        <p:spPr>
          <a:xfrm>
            <a:off x="7150335" y="3049400"/>
            <a:ext cx="3831246" cy="3139321"/>
          </a:xfrm>
          <a:prstGeom prst="rect">
            <a:avLst/>
          </a:prstGeom>
          <a:noFill/>
        </p:spPr>
        <p:txBody>
          <a:bodyPr wrap="square" rtlCol="0">
            <a:spAutoFit/>
          </a:bodyPr>
          <a:lstStyle/>
          <a:p>
            <a:pPr marL="285750" indent="-285750">
              <a:buFont typeface="Arial" panose="020B0604020202020204" pitchFamily="34" charset="0"/>
              <a:buChar char="•"/>
            </a:pPr>
            <a:r>
              <a:rPr lang="en-US">
                <a:solidFill>
                  <a:schemeClr val="bg1">
                    <a:lumMod val="95000"/>
                  </a:schemeClr>
                </a:solidFill>
              </a:rPr>
              <a:t>Batch sizes: 32, 64</a:t>
            </a:r>
          </a:p>
          <a:p>
            <a:pPr marL="285750" indent="-285750">
              <a:buFont typeface="Arial" panose="020B0604020202020204" pitchFamily="34" charset="0"/>
              <a:buChar char="•"/>
            </a:pPr>
            <a:r>
              <a:rPr lang="en-US">
                <a:solidFill>
                  <a:schemeClr val="bg1">
                    <a:lumMod val="95000"/>
                  </a:schemeClr>
                </a:solidFill>
              </a:rPr>
              <a:t>Epochs: 10–25</a:t>
            </a:r>
          </a:p>
          <a:p>
            <a:pPr marL="285750" indent="-285750">
              <a:buFont typeface="Arial" panose="020B0604020202020204" pitchFamily="34" charset="0"/>
              <a:buChar char="•"/>
            </a:pPr>
            <a:r>
              <a:rPr lang="en-US">
                <a:solidFill>
                  <a:schemeClr val="bg1">
                    <a:lumMod val="95000"/>
                  </a:schemeClr>
                </a:solidFill>
              </a:rPr>
              <a:t>Dense units: 128 vs. 256</a:t>
            </a:r>
          </a:p>
          <a:p>
            <a:pPr marL="285750" indent="-285750">
              <a:buFont typeface="Arial" panose="020B0604020202020204" pitchFamily="34" charset="0"/>
              <a:buChar char="•"/>
            </a:pPr>
            <a:r>
              <a:rPr lang="en-US">
                <a:solidFill>
                  <a:schemeClr val="bg1">
                    <a:lumMod val="95000"/>
                  </a:schemeClr>
                </a:solidFill>
              </a:rPr>
              <a:t>Learning rates: 0.001, 0.0005, 0.0001</a:t>
            </a:r>
          </a:p>
          <a:p>
            <a:pPr marL="285750" indent="-285750">
              <a:buFont typeface="Arial" panose="020B0604020202020204" pitchFamily="34" charset="0"/>
              <a:buChar char="•"/>
            </a:pPr>
            <a:endParaRPr lang="en-US">
              <a:solidFill>
                <a:schemeClr val="bg1">
                  <a:lumMod val="95000"/>
                </a:schemeClr>
              </a:solidFill>
            </a:endParaRPr>
          </a:p>
          <a:p>
            <a:pPr marL="285750" indent="-285750">
              <a:buFont typeface="Arial" panose="020B0604020202020204" pitchFamily="34" charset="0"/>
              <a:buChar char="•"/>
            </a:pPr>
            <a:r>
              <a:rPr lang="en-US">
                <a:solidFill>
                  <a:schemeClr val="bg1">
                    <a:lumMod val="95000"/>
                  </a:schemeClr>
                </a:solidFill>
              </a:rPr>
              <a:t>Used Adam optimizer with custom learning rates</a:t>
            </a:r>
          </a:p>
          <a:p>
            <a:pPr marL="285750" indent="-285750">
              <a:buFont typeface="Arial" panose="020B0604020202020204" pitchFamily="34" charset="0"/>
              <a:buChar char="•"/>
            </a:pPr>
            <a:r>
              <a:rPr lang="en-US">
                <a:solidFill>
                  <a:schemeClr val="bg1">
                    <a:lumMod val="95000"/>
                  </a:schemeClr>
                </a:solidFill>
              </a:rPr>
              <a:t>Compiled with categorical crossentropy</a:t>
            </a:r>
          </a:p>
          <a:p>
            <a:pPr marL="285750" indent="-285750">
              <a:buFont typeface="Arial" panose="020B0604020202020204" pitchFamily="34" charset="0"/>
              <a:buChar char="•"/>
            </a:pPr>
            <a:r>
              <a:rPr lang="en-US">
                <a:solidFill>
                  <a:schemeClr val="bg1">
                    <a:lumMod val="95000"/>
                  </a:schemeClr>
                </a:solidFill>
              </a:rPr>
              <a:t>Main metric: accuracy</a:t>
            </a:r>
          </a:p>
        </p:txBody>
      </p:sp>
      <p:pic>
        <p:nvPicPr>
          <p:cNvPr id="12" name="Audio 11">
            <a:hlinkClick r:id="" action="ppaction://media"/>
            <a:extLst>
              <a:ext uri="{FF2B5EF4-FFF2-40B4-BE49-F238E27FC236}">
                <a16:creationId xmlns:a16="http://schemas.microsoft.com/office/drawing/2014/main" id="{3DF1DE52-A29C-BB63-26D0-0F52E2D6471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10315636"/>
      </p:ext>
    </p:extLst>
  </p:cSld>
  <p:clrMapOvr>
    <a:masterClrMapping/>
  </p:clrMapOvr>
  <mc:AlternateContent xmlns:mc="http://schemas.openxmlformats.org/markup-compatibility/2006">
    <mc:Choice xmlns:p14="http://schemas.microsoft.com/office/powerpoint/2010/main" Requires="p14">
      <p:transition spd="slow" p14:dur="2000" advTm="74818"/>
    </mc:Choice>
    <mc:Fallback>
      <p:transition spd="slow" advTm="74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6DE3104-398C-EF95-D86E-630F512487F9}"/>
              </a:ext>
            </a:extLst>
          </p:cNvPr>
          <p:cNvSpPr>
            <a:spLocks noGrp="1"/>
          </p:cNvSpPr>
          <p:nvPr>
            <p:ph type="title"/>
          </p:nvPr>
        </p:nvSpPr>
        <p:spPr>
          <a:xfrm>
            <a:off x="835370" y="171396"/>
            <a:ext cx="3736630" cy="2202350"/>
          </a:xfrm>
        </p:spPr>
        <p:txBody>
          <a:bodyPr/>
          <a:lstStyle/>
          <a:p>
            <a:pPr lvl="0"/>
            <a:r>
              <a:rPr lang="en-US" noProof="0"/>
              <a:t>Model training and evaluation</a:t>
            </a:r>
          </a:p>
        </p:txBody>
      </p:sp>
      <p:sp>
        <p:nvSpPr>
          <p:cNvPr id="4" name="Content Placeholder 3">
            <a:extLst>
              <a:ext uri="{FF2B5EF4-FFF2-40B4-BE49-F238E27FC236}">
                <a16:creationId xmlns:a16="http://schemas.microsoft.com/office/drawing/2014/main" id="{67328E6B-D306-C2F9-54E9-FD35599AC24B}"/>
              </a:ext>
            </a:extLst>
          </p:cNvPr>
          <p:cNvSpPr>
            <a:spLocks noGrp="1"/>
          </p:cNvSpPr>
          <p:nvPr>
            <p:ph sz="quarter" idx="36"/>
          </p:nvPr>
        </p:nvSpPr>
        <p:spPr>
          <a:xfrm>
            <a:off x="841716" y="2960256"/>
            <a:ext cx="3108193" cy="3047997"/>
          </a:xfrm>
        </p:spPr>
        <p:txBody>
          <a:bodyPr/>
          <a:lstStyle/>
          <a:p>
            <a:pPr marL="285750" indent="-285750">
              <a:buFont typeface="Arial" panose="020B0604020202020204" pitchFamily="34" charset="0"/>
              <a:buChar char="•"/>
            </a:pPr>
            <a:r>
              <a:rPr lang="en-US" sz="1700"/>
              <a:t>Accuracy/loss tracked to avoid overfitting</a:t>
            </a:r>
          </a:p>
          <a:p>
            <a:pPr marL="285750" indent="-285750">
              <a:buFont typeface="Arial" panose="020B0604020202020204" pitchFamily="34" charset="0"/>
              <a:buChar char="•"/>
            </a:pPr>
            <a:r>
              <a:rPr lang="en-US" sz="1700"/>
              <a:t>Created a comparison of true labels vs predicted</a:t>
            </a:r>
          </a:p>
          <a:p>
            <a:pPr marL="285750" indent="-285750">
              <a:buFont typeface="Arial" panose="020B0604020202020204" pitchFamily="34" charset="0"/>
              <a:buChar char="•"/>
            </a:pPr>
            <a:r>
              <a:rPr lang="en-US" sz="1700"/>
              <a:t>Final evaluation performed on test set</a:t>
            </a:r>
          </a:p>
          <a:p>
            <a:pPr marL="285750" indent="-285750">
              <a:buFont typeface="Arial" panose="020B0604020202020204" pitchFamily="34" charset="0"/>
              <a:buChar char="•"/>
            </a:pPr>
            <a:r>
              <a:rPr lang="en-US" sz="1700"/>
              <a:t>Confusion matrix heatmap generated using Seaborn and Matplotlib</a:t>
            </a:r>
          </a:p>
        </p:txBody>
      </p:sp>
      <p:pic>
        <p:nvPicPr>
          <p:cNvPr id="10" name="Picture 9" descr="A graph of a training&#10;&#10;AI-generated content may be incorrect.">
            <a:extLst>
              <a:ext uri="{FF2B5EF4-FFF2-40B4-BE49-F238E27FC236}">
                <a16:creationId xmlns:a16="http://schemas.microsoft.com/office/drawing/2014/main" id="{1B587D8D-4D58-6BFA-A34F-4BA3D0C66C76}"/>
              </a:ext>
            </a:extLst>
          </p:cNvPr>
          <p:cNvPicPr>
            <a:picLocks noChangeAspect="1"/>
          </p:cNvPicPr>
          <p:nvPr/>
        </p:nvPicPr>
        <p:blipFill>
          <a:blip r:embed="rId5"/>
          <a:stretch>
            <a:fillRect/>
          </a:stretch>
        </p:blipFill>
        <p:spPr>
          <a:xfrm>
            <a:off x="4287759" y="0"/>
            <a:ext cx="5129794" cy="3977648"/>
          </a:xfrm>
          <a:prstGeom prst="rect">
            <a:avLst/>
          </a:prstGeom>
        </p:spPr>
      </p:pic>
      <p:pic>
        <p:nvPicPr>
          <p:cNvPr id="12" name="Picture 11" descr="A graph of a line graph">
            <a:extLst>
              <a:ext uri="{FF2B5EF4-FFF2-40B4-BE49-F238E27FC236}">
                <a16:creationId xmlns:a16="http://schemas.microsoft.com/office/drawing/2014/main" id="{200E42CE-436A-C9D3-F132-54E05FFFACAF}"/>
              </a:ext>
            </a:extLst>
          </p:cNvPr>
          <p:cNvPicPr>
            <a:picLocks noChangeAspect="1"/>
          </p:cNvPicPr>
          <p:nvPr/>
        </p:nvPicPr>
        <p:blipFill>
          <a:blip r:embed="rId6"/>
          <a:stretch>
            <a:fillRect/>
          </a:stretch>
        </p:blipFill>
        <p:spPr>
          <a:xfrm>
            <a:off x="7144502" y="2868568"/>
            <a:ext cx="5047498" cy="3977648"/>
          </a:xfrm>
          <a:prstGeom prst="rect">
            <a:avLst/>
          </a:prstGeom>
        </p:spPr>
      </p:pic>
      <p:pic>
        <p:nvPicPr>
          <p:cNvPr id="18" name="Audio 17">
            <a:hlinkClick r:id="" action="ppaction://media"/>
            <a:extLst>
              <a:ext uri="{FF2B5EF4-FFF2-40B4-BE49-F238E27FC236}">
                <a16:creationId xmlns:a16="http://schemas.microsoft.com/office/drawing/2014/main" id="{C065BA22-3BF1-9F47-D494-E98AB9D4490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70071140"/>
      </p:ext>
    </p:extLst>
  </p:cSld>
  <p:clrMapOvr>
    <a:masterClrMapping/>
  </p:clrMapOvr>
  <mc:AlternateContent xmlns:mc="http://schemas.openxmlformats.org/markup-compatibility/2006">
    <mc:Choice xmlns:p14="http://schemas.microsoft.com/office/powerpoint/2010/main" Requires="p14">
      <p:transition spd="slow" p14:dur="2000" advTm="50813"/>
    </mc:Choice>
    <mc:Fallback>
      <p:transition spd="slow" advTm="508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theme/theme1.xml><?xml version="1.0" encoding="utf-8"?>
<a:theme xmlns:a="http://schemas.openxmlformats.org/drawingml/2006/main" name="Custom">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36837_win32_SL_V11" id="{EAD6EF7B-6F25-4469-AF6A-07D6EB1461DD}" vid="{30FEA78B-2F89-4FF0-8415-E3920802C5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305301E-11B3-4B9D-A588-21F3C9809371}">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4137456-21FC-4AE2-8A94-BF06CAF2EB9B}">
  <ds:schemaRefs>
    <ds:schemaRef ds:uri="http://schemas.microsoft.com/sharepoint/v3/contenttype/forms"/>
  </ds:schemaRefs>
</ds:datastoreItem>
</file>

<file path=customXml/itemProps3.xml><?xml version="1.0" encoding="utf-8"?>
<ds:datastoreItem xmlns:ds="http://schemas.openxmlformats.org/officeDocument/2006/customXml" ds:itemID="{C77B561B-3A65-4A22-9691-EB838E7F9B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{B483952F-4BEB-47E0-A797-9375A26C2DB1}TFe8699e8e-689b-4d7e-abcf-e888fd749829db3118dc_win32-d573b439b56f</Template>
  <TotalTime>268</TotalTime>
  <Words>1053</Words>
  <Application>Microsoft Office PowerPoint</Application>
  <PresentationFormat>Widescreen</PresentationFormat>
  <Paragraphs>164</Paragraphs>
  <Slides>14</Slides>
  <Notes>14</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Arial Nova</vt:lpstr>
      <vt:lpstr>Biome</vt:lpstr>
      <vt:lpstr>Calibri</vt:lpstr>
      <vt:lpstr>Consolas</vt:lpstr>
      <vt:lpstr>Custom</vt:lpstr>
      <vt:lpstr>Summative Assessment: Individual Presentation</vt:lpstr>
      <vt:lpstr>Introduction</vt:lpstr>
      <vt:lpstr>Convolutional Neural Networks</vt:lpstr>
      <vt:lpstr>CIFAR-10 Dataset</vt:lpstr>
      <vt:lpstr>Machine learning technique</vt:lpstr>
      <vt:lpstr>Data preprocessing</vt:lpstr>
      <vt:lpstr>Model architecture</vt:lpstr>
      <vt:lpstr>Training configuration</vt:lpstr>
      <vt:lpstr>Model training and evaluation</vt:lpstr>
      <vt:lpstr>Results and Visualisation</vt:lpstr>
      <vt:lpstr>Challenges and Potential Improvements</vt:lpstr>
      <vt:lpstr>conclusions</vt:lpstr>
      <vt:lpstr>demonstration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Ioana Mighiu</dc:creator>
  <cp:lastModifiedBy>Ioana Mighiu</cp:lastModifiedBy>
  <cp:revision>3</cp:revision>
  <dcterms:created xsi:type="dcterms:W3CDTF">2025-07-14T16:55:22Z</dcterms:created>
  <dcterms:modified xsi:type="dcterms:W3CDTF">2025-07-14T21:23:52Z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